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5MQ6m5Aqh7gb8Bc8xvINwlMfo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8" autoAdjust="0"/>
    <p:restoredTop sz="86388" autoAdjust="0"/>
  </p:normalViewPr>
  <p:slideViewPr>
    <p:cSldViewPr snapToGrid="0">
      <p:cViewPr varScale="1">
        <p:scale>
          <a:sx n="57" d="100"/>
          <a:sy n="57" d="100"/>
        </p:scale>
        <p:origin x="26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f-my.sharepoint.com/personal/ksamelewonou_unicef_org/Documents/RO%20Education/Children%20With%20Disabilities/Secondary%20Analysis%20Disability%20Data/Regional%20Webinar%20Girls%20with%20Disabilty%20Webin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f-my.sharepoint.com/personal/ksamelewonou_unicef_org/Documents/RO%20Education/Children%20With%20Disabilities/Secondary%20Analysis%20Disability%20Data/Regional%20Webinar%20Girls%20with%20Disabilty%20Webin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f-my.sharepoint.com/personal/ksamelewonou_unicef_org/Documents/RO%20Education/Children%20With%20Disabilities/Secondary%20Analysis%20Disability%20Data/Regional%20Webinar%20Girls%20with%20Disabilty%20Webina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icef-my.sharepoint.com/personal/ksamelewonou_unicef_org/Documents/RO%20Education/Children%20With%20Disabilities/Secondary%20Analysis%20Disability%20Data/Regional%20Webinar%20Girls%20with%20Disabilty%20Webina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280650324561282E-2"/>
          <c:y val="5.7805029248147524E-2"/>
          <c:w val="0.92537898360024917"/>
          <c:h val="0.6459429832453317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9B-44F0-8C66-8856FC9F234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9B-44F0-8C66-8856FC9F234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9B-44F0-8C66-8856FC9F234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9B-44F0-8C66-8856FC9F234A}"/>
              </c:ext>
            </c:extLst>
          </c:dPt>
          <c:dLbls>
            <c:dLbl>
              <c:idx val="0"/>
              <c:layout>
                <c:manualLayout>
                  <c:x val="-2.7757916042923593E-3"/>
                  <c:y val="-0.30833051955712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9B-44F0-8C66-8856FC9F234A}"/>
                </c:ext>
              </c:extLst>
            </c:dLbl>
            <c:dLbl>
              <c:idx val="1"/>
              <c:layout>
                <c:manualLayout>
                  <c:x val="0"/>
                  <c:y val="-0.18139534883720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9B-44F0-8C66-8856FC9F234A}"/>
                </c:ext>
              </c:extLst>
            </c:dLbl>
            <c:dLbl>
              <c:idx val="2"/>
              <c:layout>
                <c:manualLayout>
                  <c:x val="-1.670183037594768E-3"/>
                  <c:y val="-0.26773672567825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9B-44F0-8C66-8856FC9F234A}"/>
                </c:ext>
              </c:extLst>
            </c:dLbl>
            <c:dLbl>
              <c:idx val="3"/>
              <c:layout>
                <c:manualLayout>
                  <c:x val="0"/>
                  <c:y val="-0.15813953488372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9B-44F0-8C66-8856FC9F234A}"/>
                </c:ext>
              </c:extLst>
            </c:dLbl>
            <c:dLbl>
              <c:idx val="4"/>
              <c:layout>
                <c:manualLayout>
                  <c:x val="-5.5517147190600894E-3"/>
                  <c:y val="-0.34291946988143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9B-44F0-8C66-8856FC9F234A}"/>
                </c:ext>
              </c:extLst>
            </c:dLbl>
            <c:dLbl>
              <c:idx val="5"/>
              <c:layout>
                <c:manualLayout>
                  <c:x val="-1.0177999471227642E-16"/>
                  <c:y val="-0.18139534883720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9B-44F0-8C66-8856FC9F23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'OOSC and Attendance'!$A$41:$B$46</c:f>
              <c:multiLvlStrCache>
                <c:ptCount val="6"/>
                <c:lvl>
                  <c:pt idx="0">
                    <c:v>No functional difficulty</c:v>
                  </c:pt>
                  <c:pt idx="1">
                    <c:v>Any functional difficulty</c:v>
                  </c:pt>
                  <c:pt idx="2">
                    <c:v>No functional difficulty</c:v>
                  </c:pt>
                  <c:pt idx="3">
                    <c:v>Any functional difficulty</c:v>
                  </c:pt>
                  <c:pt idx="4">
                    <c:v>No functional difficulty</c:v>
                  </c:pt>
                  <c:pt idx="5">
                    <c:v>Any functional difficulty</c:v>
                  </c:pt>
                </c:lvl>
                <c:lvl>
                  <c:pt idx="0">
                    <c:v>Total</c:v>
                  </c:pt>
                  <c:pt idx="2">
                    <c:v>Girls</c:v>
                  </c:pt>
                  <c:pt idx="4">
                    <c:v>Boys</c:v>
                  </c:pt>
                </c:lvl>
              </c:multiLvlStrCache>
            </c:multiLvlStrRef>
          </c:cat>
          <c:val>
            <c:numRef>
              <c:f>'OOSC and Attendance'!$C$41:$C$46</c:f>
              <c:numCache>
                <c:formatCode>0</c:formatCode>
                <c:ptCount val="6"/>
                <c:pt idx="0">
                  <c:v>72.773861451000002</c:v>
                </c:pt>
                <c:pt idx="1">
                  <c:v>67.254111715999997</c:v>
                </c:pt>
                <c:pt idx="2">
                  <c:v>70.944354351000001</c:v>
                </c:pt>
                <c:pt idx="3">
                  <c:v>66.777685938999994</c:v>
                </c:pt>
                <c:pt idx="4">
                  <c:v>74.617463990000005</c:v>
                </c:pt>
                <c:pt idx="5">
                  <c:v>67.719666688000004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9B-44F0-8C66-8856FC9F2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5912639"/>
        <c:axId val="1636062159"/>
      </c:barChart>
      <c:catAx>
        <c:axId val="1865912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062159"/>
        <c:crosses val="autoZero"/>
        <c:auto val="1"/>
        <c:lblAlgn val="ctr"/>
        <c:lblOffset val="100"/>
        <c:noMultiLvlLbl val="0"/>
      </c:catAx>
      <c:valAx>
        <c:axId val="163606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912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'Primary Completion rate'!$B$3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'Primary Completion rate'!$A$4:$A$6</c:f>
              <c:strCache>
                <c:ptCount val="3"/>
                <c:pt idx="0">
                  <c:v>No functional difficulty</c:v>
                </c:pt>
                <c:pt idx="1">
                  <c:v>Any functional difficulty</c:v>
                </c:pt>
                <c:pt idx="2">
                  <c:v>Multiple functional difficulties</c:v>
                </c:pt>
              </c:strCache>
            </c:strRef>
          </c:cat>
          <c:val>
            <c:numRef>
              <c:f>'Primary Completion rate'!$B$4:$B$6</c:f>
              <c:numCache>
                <c:formatCode>General</c:formatCode>
                <c:ptCount val="3"/>
                <c:pt idx="0">
                  <c:v>85</c:v>
                </c:pt>
                <c:pt idx="1">
                  <c:v>81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8-402E-AE63-9469B06B06A0}"/>
            </c:ext>
          </c:extLst>
        </c:ser>
        <c:ser>
          <c:idx val="1"/>
          <c:order val="1"/>
          <c:tx>
            <c:strRef>
              <c:f>'Primary Completion rate'!$C$3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'Primary Completion rate'!$A$4:$A$6</c:f>
              <c:strCache>
                <c:ptCount val="3"/>
                <c:pt idx="0">
                  <c:v>No functional difficulty</c:v>
                </c:pt>
                <c:pt idx="1">
                  <c:v>Any functional difficulty</c:v>
                </c:pt>
                <c:pt idx="2">
                  <c:v>Multiple functional difficulties</c:v>
                </c:pt>
              </c:strCache>
            </c:strRef>
          </c:cat>
          <c:val>
            <c:numRef>
              <c:f>'Primary Completion rate'!$C$4:$C$6</c:f>
              <c:numCache>
                <c:formatCode>0</c:formatCode>
                <c:ptCount val="3"/>
                <c:pt idx="0">
                  <c:v>84.693946999999994</c:v>
                </c:pt>
                <c:pt idx="1">
                  <c:v>81.581226999999998</c:v>
                </c:pt>
                <c:pt idx="2">
                  <c:v>77.832956999999993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8-402E-AE63-9469B06B06A0}"/>
            </c:ext>
          </c:extLst>
        </c:ser>
        <c:ser>
          <c:idx val="2"/>
          <c:order val="2"/>
          <c:tx>
            <c:strRef>
              <c:f>'Primary Completion rate'!$D$3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'Primary Completion rate'!$A$4:$A$6</c:f>
              <c:strCache>
                <c:ptCount val="3"/>
                <c:pt idx="0">
                  <c:v>No functional difficulty</c:v>
                </c:pt>
                <c:pt idx="1">
                  <c:v>Any functional difficulty</c:v>
                </c:pt>
                <c:pt idx="2">
                  <c:v>Multiple functional difficulties</c:v>
                </c:pt>
              </c:strCache>
            </c:strRef>
          </c:cat>
          <c:val>
            <c:numRef>
              <c:f>'Primary Completion rate'!$D$4:$D$6</c:f>
              <c:numCache>
                <c:formatCode>0</c:formatCode>
                <c:ptCount val="3"/>
                <c:pt idx="0">
                  <c:v>84.499966999999998</c:v>
                </c:pt>
                <c:pt idx="1">
                  <c:v>79.237538000000001</c:v>
                </c:pt>
                <c:pt idx="2">
                  <c:v>78.000152999999997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8-402E-AE63-9469B06B06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7767904"/>
        <c:axId val="1031184080"/>
      </c:barChart>
      <c:catAx>
        <c:axId val="117776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184080"/>
        <c:crosses val="autoZero"/>
        <c:auto val="1"/>
        <c:lblAlgn val="ctr"/>
        <c:lblOffset val="100"/>
        <c:noMultiLvlLbl val="0"/>
      </c:catAx>
      <c:valAx>
        <c:axId val="103118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76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Reading_gender_overview!$B$4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Reading_gender_overview!$A$5:$A$7</c:f>
              <c:strCache>
                <c:ptCount val="3"/>
                <c:pt idx="0">
                  <c:v>No functional difficulty</c:v>
                </c:pt>
                <c:pt idx="1">
                  <c:v>Any functional difficulty</c:v>
                </c:pt>
                <c:pt idx="2">
                  <c:v>Multiple functional difficulties</c:v>
                </c:pt>
              </c:strCache>
            </c:strRef>
          </c:cat>
          <c:val>
            <c:numRef>
              <c:f>Reading_gender_overview!$B$5:$B$7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1-4324-8C8C-ABBDDFBD9F24}"/>
            </c:ext>
          </c:extLst>
        </c:ser>
        <c:ser>
          <c:idx val="1"/>
          <c:order val="1"/>
          <c:tx>
            <c:strRef>
              <c:f>Reading_gender_overview!$C$4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185067526415994E-16"/>
                  <c:y val="-2.7777777777777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41-4324-8C8C-ABBDDFBD9F24}"/>
                </c:ext>
              </c:extLst>
            </c:dLbl>
            <c:dLbl>
              <c:idx val="2"/>
              <c:layout>
                <c:manualLayout>
                  <c:x val="2.7777777777777779E-3"/>
                  <c:y val="-2.77777777777778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41-4324-8C8C-ABBDDFBD9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Reading_gender_overview!$A$5:$A$7</c:f>
              <c:strCache>
                <c:ptCount val="3"/>
                <c:pt idx="0">
                  <c:v>No functional difficulty</c:v>
                </c:pt>
                <c:pt idx="1">
                  <c:v>Any functional difficulty</c:v>
                </c:pt>
                <c:pt idx="2">
                  <c:v>Multiple functional difficulties</c:v>
                </c:pt>
              </c:strCache>
            </c:strRef>
          </c:cat>
          <c:val>
            <c:numRef>
              <c:f>Reading_gender_overview!$C$5:$C$7</c:f>
              <c:numCache>
                <c:formatCode>0</c:formatCode>
                <c:ptCount val="3"/>
                <c:pt idx="0">
                  <c:v>12.549659</c:v>
                </c:pt>
                <c:pt idx="1">
                  <c:v>5.6024510999999997</c:v>
                </c:pt>
                <c:pt idx="2">
                  <c:v>4.81968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41-4324-8C8C-ABBDDFBD9F24}"/>
            </c:ext>
          </c:extLst>
        </c:ser>
        <c:ser>
          <c:idx val="2"/>
          <c:order val="2"/>
          <c:tx>
            <c:strRef>
              <c:f>Reading_gender_overview!$D$4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185067526415994E-16"/>
                  <c:y val="-4.16666666666666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41-4324-8C8C-ABBDDFBD9F24}"/>
                </c:ext>
              </c:extLst>
            </c:dLbl>
            <c:dLbl>
              <c:idx val="2"/>
              <c:layout>
                <c:manualLayout>
                  <c:x val="-1.0185067526415994E-16"/>
                  <c:y val="-5.0925925925925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41-4324-8C8C-ABBDDFBD9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Reading_gender_overview!$A$5:$A$7</c:f>
              <c:strCache>
                <c:ptCount val="3"/>
                <c:pt idx="0">
                  <c:v>No functional difficulty</c:v>
                </c:pt>
                <c:pt idx="1">
                  <c:v>Any functional difficulty</c:v>
                </c:pt>
                <c:pt idx="2">
                  <c:v>Multiple functional difficulties</c:v>
                </c:pt>
              </c:strCache>
            </c:strRef>
          </c:cat>
          <c:val>
            <c:numRef>
              <c:f>Reading_gender_overview!$D$5:$D$7</c:f>
              <c:numCache>
                <c:formatCode>0</c:formatCode>
                <c:ptCount val="3"/>
                <c:pt idx="0">
                  <c:v>11.673085</c:v>
                </c:pt>
                <c:pt idx="1">
                  <c:v>8.6847127000000004</c:v>
                </c:pt>
                <c:pt idx="2">
                  <c:v>9.3845171000000001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41-4324-8C8C-ABBDDFBD9F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1858064"/>
        <c:axId val="1218737728"/>
      </c:barChart>
      <c:catAx>
        <c:axId val="123185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737728"/>
        <c:crosses val="autoZero"/>
        <c:auto val="1"/>
        <c:lblAlgn val="ctr"/>
        <c:lblOffset val="100"/>
        <c:noMultiLvlLbl val="0"/>
      </c:catAx>
      <c:valAx>
        <c:axId val="121873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85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14260717410324E-2"/>
          <c:y val="4.1666666666666664E-2"/>
          <c:w val="0.9155301837270341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Numeracy_gender_overview!$B$4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Numeracy_gender_overview!$A$5:$A$7</c:f>
              <c:strCache>
                <c:ptCount val="3"/>
                <c:pt idx="0">
                  <c:v>No functional difficulty</c:v>
                </c:pt>
                <c:pt idx="1">
                  <c:v>Any functional difficulty</c:v>
                </c:pt>
                <c:pt idx="2">
                  <c:v>Multiple functional difficulties</c:v>
                </c:pt>
              </c:strCache>
            </c:strRef>
          </c:cat>
          <c:val>
            <c:numRef>
              <c:f>Numeracy_gender_overview!$B$5:$B$7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7-4DBF-9EE1-099858D0D639}"/>
            </c:ext>
          </c:extLst>
        </c:ser>
        <c:ser>
          <c:idx val="1"/>
          <c:order val="1"/>
          <c:tx>
            <c:strRef>
              <c:f>Numeracy_gender_overview!$C$4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222222222222217E-2"/>
                      <c:h val="9.71529600466608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97-4DBF-9EE1-099858D0D63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333333333333331E-2"/>
                      <c:h val="0.138819626713327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497-4DBF-9EE1-099858D0D639}"/>
                </c:ext>
              </c:extLst>
            </c:dLbl>
            <c:dLbl>
              <c:idx val="2"/>
              <c:layout>
                <c:manualLayout>
                  <c:x val="2.7778871391076114E-3"/>
                  <c:y val="5.09260547378574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666666666666648E-2"/>
                      <c:h val="0.152708515602216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497-4DBF-9EE1-099858D0D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Numeracy_gender_overview!$A$5:$A$7</c:f>
              <c:strCache>
                <c:ptCount val="3"/>
                <c:pt idx="0">
                  <c:v>No functional difficulty</c:v>
                </c:pt>
                <c:pt idx="1">
                  <c:v>Any functional difficulty</c:v>
                </c:pt>
                <c:pt idx="2">
                  <c:v>Multiple functional difficulties</c:v>
                </c:pt>
              </c:strCache>
            </c:strRef>
          </c:cat>
          <c:val>
            <c:numRef>
              <c:f>Numeracy_gender_overview!$C$5:$C$7</c:f>
              <c:numCache>
                <c:formatCode>0</c:formatCode>
                <c:ptCount val="3"/>
                <c:pt idx="0">
                  <c:v>4.2419184000000003</c:v>
                </c:pt>
                <c:pt idx="1">
                  <c:v>2.5584123999999999</c:v>
                </c:pt>
                <c:pt idx="2">
                  <c:v>2.4247690999999998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7-4DBF-9EE1-099858D0D639}"/>
            </c:ext>
          </c:extLst>
        </c:ser>
        <c:ser>
          <c:idx val="2"/>
          <c:order val="2"/>
          <c:tx>
            <c:strRef>
              <c:f>Numeracy_gender_overview!$D$4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88888888888886E-2"/>
                      <c:h val="8.789370078740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497-4DBF-9EE1-099858D0D63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777777777777781E-2"/>
                      <c:h val="0.157338145231846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497-4DBF-9EE1-099858D0D639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55555555555557E-2"/>
                      <c:h val="6.47455526392534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497-4DBF-9EE1-099858D0D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Numeracy_gender_overview!$A$5:$A$7</c:f>
              <c:strCache>
                <c:ptCount val="3"/>
                <c:pt idx="0">
                  <c:v>No functional difficulty</c:v>
                </c:pt>
                <c:pt idx="1">
                  <c:v>Any functional difficulty</c:v>
                </c:pt>
                <c:pt idx="2">
                  <c:v>Multiple functional difficulties</c:v>
                </c:pt>
              </c:strCache>
            </c:strRef>
          </c:cat>
          <c:val>
            <c:numRef>
              <c:f>Numeracy_gender_overview!$D$5:$D$7</c:f>
              <c:numCache>
                <c:formatCode>0</c:formatCode>
                <c:ptCount val="3"/>
                <c:pt idx="0">
                  <c:v>4.6455406000000004</c:v>
                </c:pt>
                <c:pt idx="1">
                  <c:v>4.3282845999999999</c:v>
                </c:pt>
                <c:pt idx="2">
                  <c:v>5.3685840000000002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97-4DBF-9EE1-099858D0D6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5662816"/>
        <c:axId val="1186050608"/>
      </c:barChart>
      <c:catAx>
        <c:axId val="140566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050608"/>
        <c:crosses val="autoZero"/>
        <c:auto val="1"/>
        <c:lblAlgn val="ctr"/>
        <c:lblOffset val="100"/>
        <c:noMultiLvlLbl val="0"/>
      </c:catAx>
      <c:valAx>
        <c:axId val="118605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66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UN0425425</a:t>
            </a:r>
            <a:endParaRPr/>
          </a:p>
        </p:txBody>
      </p:sp>
      <p:sp>
        <p:nvSpPr>
          <p:cNvPr id="73" name="Google Shape;73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/>
              <a:t>Quantitative data</a:t>
            </a:r>
            <a:r>
              <a:rPr lang="en-US" sz="1200"/>
              <a:t> analysis focuses on </a:t>
            </a:r>
            <a:r>
              <a:rPr lang="en-US" sz="1200" b="1"/>
              <a:t>children aged 2 to 17 </a:t>
            </a:r>
            <a:r>
              <a:rPr lang="en-US" sz="1200"/>
              <a:t>in </a:t>
            </a:r>
            <a:r>
              <a:rPr lang="en-US" sz="1200" b="1"/>
              <a:t>9 countries</a:t>
            </a:r>
            <a:r>
              <a:rPr lang="en-US" sz="1200"/>
              <a:t>: Central African Republic; Chad; DR Congo; The Gambia; Ghana; Guinea-Bissau; Sierra Leone; Togo and Sao Tome and Principe using </a:t>
            </a:r>
            <a:r>
              <a:rPr lang="en-US" sz="1200" b="1"/>
              <a:t>MICS 6 survey data</a:t>
            </a:r>
            <a:r>
              <a:rPr lang="en-US" sz="1200"/>
              <a:t> </a:t>
            </a:r>
            <a:endParaRPr/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Primary completion rate is calculated for children 3 to 5 years older than the expected primary completion age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11680825" y="6245225"/>
            <a:ext cx="511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13520" y="6126164"/>
            <a:ext cx="2468880" cy="4904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/>
          <p:nvPr/>
        </p:nvSpPr>
        <p:spPr>
          <a:xfrm>
            <a:off x="609600" y="1371600"/>
            <a:ext cx="109728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 descr="A girl sits at a desk and writes on a whiteboard, assisted by a teacher. "/>
          <p:cNvSpPr/>
          <p:nvPr/>
        </p:nvSpPr>
        <p:spPr>
          <a:xfrm>
            <a:off x="-2" y="0"/>
            <a:ext cx="12280200" cy="791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 descr="UNICEF Disability Inclusive Education: Addressing the Data Gaps on Education and Learning "/>
          <p:cNvSpPr>
            <a:spLocks noGrp="1"/>
          </p:cNvSpPr>
          <p:nvPr>
            <p:ph type="title" idx="4294967295"/>
          </p:nvPr>
        </p:nvSpPr>
        <p:spPr>
          <a:xfrm>
            <a:off x="0" y="4441800"/>
            <a:ext cx="8401500" cy="2416200"/>
          </a:xfrm>
          <a:prstGeom prst="rect">
            <a:avLst/>
          </a:prstGeom>
          <a:solidFill>
            <a:schemeClr val="lt1"/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UNICEF Disability Inclusive Education: Addressing the Data Gaps on Education and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33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Wongani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Grace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Taulo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Senior Education Advisor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" descr="UNICEF logo "/>
          <p:cNvPicPr preferRelativeResize="0"/>
          <p:nvPr/>
        </p:nvPicPr>
        <p:blipFill rotWithShape="1">
          <a:blip r:embed="rId4">
            <a:alphaModFix/>
          </a:blip>
          <a:srcRect t="22341"/>
          <a:stretch/>
        </p:blipFill>
        <p:spPr>
          <a:xfrm>
            <a:off x="655655" y="0"/>
            <a:ext cx="2438400" cy="1893653"/>
          </a:xfrm>
          <a:prstGeom prst="rect">
            <a:avLst/>
          </a:prstGeom>
          <a:noFill/>
          <a:ln>
            <a:noFill/>
          </a:ln>
          <a:effectLst>
            <a:outerShdw blurRad="12700" algn="ctr" rotWithShape="0">
              <a:srgbClr val="7F7F7F">
                <a:alpha val="88627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>
            <a:spLocks noGrp="1"/>
          </p:cNvSpPr>
          <p:nvPr>
            <p:ph type="title"/>
          </p:nvPr>
        </p:nvSpPr>
        <p:spPr>
          <a:xfrm>
            <a:off x="609600" y="240772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/>
              <a:t>4.4. Foundational numeracy skills expected at grade 2/3 level (children aged 7 - 14 in and out of school)</a:t>
            </a:r>
            <a:endParaRPr sz="2900" b="1" i="1"/>
          </a:p>
        </p:txBody>
      </p:sp>
      <p:sp>
        <p:nvSpPr>
          <p:cNvPr id="140" name="Google Shape;140;p11"/>
          <p:cNvSpPr txBox="1"/>
          <p:nvPr/>
        </p:nvSpPr>
        <p:spPr>
          <a:xfrm>
            <a:off x="939900" y="5137300"/>
            <a:ext cx="103122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 differences between girls and boys with and without functional difficulty who have foundational numeracy skills expected at grade 2/3 level. </a:t>
            </a:r>
            <a:endParaRPr sz="2100"/>
          </a:p>
        </p:txBody>
      </p:sp>
      <p:graphicFrame>
        <p:nvGraphicFramePr>
          <p:cNvPr id="141" name="Google Shape;141;p11" descr="This graph shows foundational numeracy skills expected at grade 2/3 level (children aged 7-14 in and out of school). The data is disaggregated by functional difficulty and sex. &#10;&#10;No functional difficulty&#10;Total - 4&#10;Girls - 4&#10;Boys - 5&#10;&#10;Any functional difficulty &#10;Total - 3&#10;Girls - 3&#10;Boys - 5&#10;&#10;Multiple functional difficulties&#10;Total - 4&#10;Girls - 2&#10;Boys - 5"/>
          <p:cNvGraphicFramePr/>
          <p:nvPr>
            <p:extLst>
              <p:ext uri="{D42A27DB-BD31-4B8C-83A1-F6EECF244321}">
                <p14:modId xmlns:p14="http://schemas.microsoft.com/office/powerpoint/2010/main" val="1479787389"/>
              </p:ext>
            </p:extLst>
          </p:nvPr>
        </p:nvGraphicFramePr>
        <p:xfrm>
          <a:off x="609599" y="1619480"/>
          <a:ext cx="10972799" cy="340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>
            <a:spLocks noGrp="1"/>
          </p:cNvSpPr>
          <p:nvPr>
            <p:ph type="title"/>
          </p:nvPr>
        </p:nvSpPr>
        <p:spPr>
          <a:xfrm>
            <a:off x="708688" y="360363"/>
            <a:ext cx="112005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/>
              <a:t>5. Recommendations</a:t>
            </a:r>
            <a:endParaRPr sz="4600" b="1"/>
          </a:p>
        </p:txBody>
      </p:sp>
      <p:sp>
        <p:nvSpPr>
          <p:cNvPr id="147" name="Google Shape;147;p12"/>
          <p:cNvSpPr txBox="1">
            <a:spLocks noGrp="1"/>
          </p:cNvSpPr>
          <p:nvPr>
            <p:ph type="body" idx="1"/>
          </p:nvPr>
        </p:nvSpPr>
        <p:spPr>
          <a:xfrm>
            <a:off x="609600" y="1501050"/>
            <a:ext cx="11112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Build capacity in understanding of child functioning module for effective integration in policies and interventions </a:t>
            </a:r>
            <a:endParaRPr sz="3000"/>
          </a:p>
          <a:p>
            <a:pPr marL="342900" lvl="0" indent="-330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Integration of child functioning module in EMIS  to collect regular data on functional difficulties for effective evidence-based planning (integral part of sector planning)</a:t>
            </a:r>
            <a:endParaRPr sz="3000"/>
          </a:p>
          <a:p>
            <a:pPr marL="342900" lvl="0" indent="-330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Strengthen screening and assessment – especially in early years </a:t>
            </a:r>
            <a:endParaRPr sz="3000"/>
          </a:p>
          <a:p>
            <a:pPr marL="342900" lvl="0" indent="-330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Strengthen pre-primary enrollment (and the transition from ECD to pre-primary) of girls and boys </a:t>
            </a:r>
            <a:endParaRPr sz="3000"/>
          </a:p>
          <a:p>
            <a:pPr marL="342900" lvl="0" indent="-330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Gender disaggregation and other relevant disaggregation in data</a:t>
            </a:r>
            <a:endParaRPr sz="30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600"/>
              <a:t>Analysis of barriers and enablers to learning and participation i.e. importance of universal design for learning. </a:t>
            </a:r>
            <a:endParaRPr sz="31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3" descr="This picture shows two girls laughing. One girl smiles at the camera, the other girl looks to the side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3" descr="Thank you. "/>
          <p:cNvSpPr txBox="1">
            <a:spLocks noGrp="1"/>
          </p:cNvSpPr>
          <p:nvPr>
            <p:ph type="title" idx="4294967295"/>
          </p:nvPr>
        </p:nvSpPr>
        <p:spPr>
          <a:xfrm>
            <a:off x="0" y="3773100"/>
            <a:ext cx="4423800" cy="995400"/>
          </a:xfrm>
          <a:prstGeom prst="rect">
            <a:avLst/>
          </a:prstGeom>
          <a:solidFill>
            <a:schemeClr val="lt1"/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3" descr="UNICEF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424" y="391"/>
            <a:ext cx="1706528" cy="170652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3"/>
          <p:cNvSpPr/>
          <p:nvPr/>
        </p:nvSpPr>
        <p:spPr>
          <a:xfrm>
            <a:off x="9938434" y="6622102"/>
            <a:ext cx="2249334" cy="23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UNICEF/SUDA2014-XX228/Noorani</a:t>
            </a:r>
            <a:endParaRPr sz="9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609589" y="420687"/>
            <a:ext cx="109728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</a:rPr>
              <a:t>1. UNICEF Disability-Inclusive Education - </a:t>
            </a:r>
            <a:r>
              <a:rPr lang="en-US" sz="3200" b="1" i="1" dirty="0">
                <a:solidFill>
                  <a:schemeClr val="dk1"/>
                </a:solidFill>
              </a:rPr>
              <a:t>Why We Need data</a:t>
            </a:r>
            <a:endParaRPr sz="3200" b="1" i="1" dirty="0">
              <a:solidFill>
                <a:schemeClr val="dk1"/>
              </a:solidFill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body" idx="1"/>
          </p:nvPr>
        </p:nvSpPr>
        <p:spPr>
          <a:xfrm>
            <a:off x="609600" y="1576500"/>
            <a:ext cx="11304900" cy="45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lang="en-US" sz="2700"/>
              <a:t>Gaps in data - 2020 Global Education Monitoring Report (GEMR) shows that many countries still do not collect, report or use data on those left behind. </a:t>
            </a:r>
            <a:endParaRPr sz="2700"/>
          </a:p>
          <a:p>
            <a:pPr marL="342900" lvl="0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lang="en-US" sz="2700"/>
              <a:t>Almost half of low- and middle-income countries collect no administrative data on learners with disabilities.</a:t>
            </a:r>
            <a:endParaRPr sz="2700"/>
          </a:p>
          <a:p>
            <a:pPr marL="342900" lvl="0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lang="en-US" sz="2700"/>
              <a:t>There is a lack of disability-disaggregated data on key education indicators. </a:t>
            </a:r>
            <a:endParaRPr sz="2700"/>
          </a:p>
          <a:p>
            <a:pPr marL="342900" lvl="0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lang="en-US" sz="2700"/>
              <a:t>Planning and financing often not evidence-based.</a:t>
            </a:r>
            <a:endParaRPr sz="2700"/>
          </a:p>
          <a:p>
            <a:pPr marL="342900" lvl="0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lang="en-US" sz="2700"/>
              <a:t>Millions of children with disabilities are missing out on the opportunity to learn. </a:t>
            </a:r>
            <a:endParaRPr sz="2700"/>
          </a:p>
          <a:p>
            <a:pPr marL="342900" lvl="0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lang="en-US" sz="2700"/>
              <a:t>Girls with disabilities face multiple forms of discrimination and are more likely to be excluded from education. </a:t>
            </a:r>
            <a:endParaRPr sz="2700"/>
          </a:p>
          <a:p>
            <a:pPr marL="342900" lvl="0" indent="-200025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Calibri"/>
              <a:buNone/>
            </a:pP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609600" y="326923"/>
            <a:ext cx="109728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/>
              <a:t>2. UNICEF Strategy and Approach to disability-inclusive education data - </a:t>
            </a:r>
            <a:r>
              <a:rPr lang="en-US" sz="3100" b="1" i="1">
                <a:solidFill>
                  <a:schemeClr val="dk1"/>
                </a:solidFill>
              </a:rPr>
              <a:t>Measuring child functioning</a:t>
            </a:r>
            <a:br>
              <a:rPr lang="en-US" b="1"/>
            </a:br>
            <a:endParaRPr sz="3200" b="1" i="1"/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609600" y="1589575"/>
            <a:ext cx="10972800" cy="45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Multiple Indicator Cluster Surveys (MICS) are one the largest sources of statistically sound and internationally comparable data on women and children worldwide. </a:t>
            </a:r>
            <a:endParaRPr sz="3400"/>
          </a:p>
          <a:p>
            <a:pPr marL="514350" lvl="0" indent="-469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Over the years MICS has evolved and increasingly adapted to cover gaps in data especially for the most vulnerable populations, including generating data on disability. </a:t>
            </a:r>
            <a:endParaRPr sz="3400"/>
          </a:p>
          <a:p>
            <a:pPr marL="514350" lvl="0" indent="-469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The Child Functioning Module (CFM) – was jointly finalised in 2016 by the Washington Group and UNICEF to assesses functional difficulties in children in various domains. </a:t>
            </a:r>
            <a:endParaRPr sz="3400"/>
          </a:p>
          <a:p>
            <a:pPr marL="514350" lvl="0" indent="-469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MICS  collects data on functioning of: (a) children aged 2 to 4, (b) children 5-17 (c) 18-49 yrs. </a:t>
            </a:r>
            <a:endParaRPr sz="2600"/>
          </a:p>
          <a:p>
            <a:pPr marL="5715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strike="sngStrik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609600" y="17176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2. </a:t>
            </a:r>
            <a:r>
              <a:rPr lang="en-US" sz="3200" b="1"/>
              <a:t>UNICEF Strategy and Approach to disability-inclusive education data - </a:t>
            </a:r>
            <a:r>
              <a:rPr lang="en-US" sz="3200" b="1" i="1">
                <a:solidFill>
                  <a:schemeClr val="dk1"/>
                </a:solidFill>
              </a:rPr>
              <a:t>Measuring child functioning</a:t>
            </a:r>
            <a:endParaRPr sz="3200" b="1" i="1">
              <a:solidFill>
                <a:schemeClr val="dk1"/>
              </a:solidFill>
            </a:endParaRPr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Data is disaggregated by gender, location and wealth, age, ethnicity, province/states, school attendance, mother’s education. </a:t>
            </a:r>
            <a:endParaRPr/>
          </a:p>
          <a:p>
            <a:pPr marL="51435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Data covers functional domains such as hearing, vision, communication/comprehension, learning, mobility and emotions.</a:t>
            </a:r>
            <a:endParaRPr/>
          </a:p>
          <a:p>
            <a:pPr marL="51435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For most domains, children are considered to have functional difficulties if their mother/caretaker respond that they “have a lot of difficulty” in the functional domain or “are not able to perform the function all”. </a:t>
            </a:r>
            <a:endParaRPr/>
          </a:p>
          <a:p>
            <a:pPr marL="51435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Children are considered to have functional difficulties if they have difficulty in at least one functional domain.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dk1"/>
                </a:solidFill>
              </a:rPr>
              <a:t>3. MICS Child Functioning Module: </a:t>
            </a:r>
            <a:r>
              <a:rPr lang="en-US" sz="3400" b="1" i="1">
                <a:solidFill>
                  <a:schemeClr val="dk1"/>
                </a:solidFill>
              </a:rPr>
              <a:t>Limitations </a:t>
            </a:r>
            <a:endParaRPr sz="3400" b="1"/>
          </a:p>
        </p:txBody>
      </p:sp>
      <p:sp>
        <p:nvSpPr>
          <p:cNvPr id="104" name="Google Shape;104;p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Child Functioning Module (CFM) not yet fully tested with teachers as the responders so it can be used in the classroom setting. </a:t>
            </a:r>
            <a:endParaRPr sz="2800"/>
          </a:p>
          <a:p>
            <a:pPr marL="51435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MICS measures functional difficulty which is not disability per se. </a:t>
            </a:r>
            <a:endParaRPr sz="2800"/>
          </a:p>
          <a:p>
            <a:pPr marL="51435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MICS measures the population level estimate and it is not a child-level screening tool. Screening tools are required as well as linkages to national health and social protection systems.</a:t>
            </a:r>
            <a:endParaRPr sz="2800"/>
          </a:p>
          <a:p>
            <a:pPr marL="51435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Data is on learning outcomes and focuses on population level estimates. It does not reflect inclusiveness in the education systems. 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609599" y="1603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/>
              <a:t>4. WCAR Regional Analysis on Learning Outcomes - </a:t>
            </a:r>
            <a:r>
              <a:rPr lang="en-US" sz="3400" b="1" i="1"/>
              <a:t>Where are the girls?</a:t>
            </a:r>
            <a:endParaRPr sz="3400" b="1" i="1"/>
          </a:p>
        </p:txBody>
      </p:sp>
      <p:pic>
        <p:nvPicPr>
          <p:cNvPr id="111" name="Google Shape;111;p6" descr="Two girls walk to school in their uniform. One girl has her arm around the other. They are smiling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349" y="1720275"/>
            <a:ext cx="6313302" cy="420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14213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/>
              <a:t>4.1. Current school attendance for children aged 5 to 17 years old</a:t>
            </a:r>
            <a:endParaRPr sz="4300" b="1"/>
          </a:p>
        </p:txBody>
      </p:sp>
      <p:sp>
        <p:nvSpPr>
          <p:cNvPr id="117" name="Google Shape;117;p7"/>
          <p:cNvSpPr txBox="1">
            <a:spLocks noGrp="1"/>
          </p:cNvSpPr>
          <p:nvPr>
            <p:ph type="body" idx="1"/>
          </p:nvPr>
        </p:nvSpPr>
        <p:spPr>
          <a:xfrm>
            <a:off x="525000" y="5194198"/>
            <a:ext cx="1114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Children aged 5 to 17 with any functional difficulty are </a:t>
            </a:r>
            <a:r>
              <a:rPr lang="en-US" sz="2400" b="1" dirty="0"/>
              <a:t>less likely</a:t>
            </a:r>
            <a:r>
              <a:rPr lang="en-US" sz="2400" dirty="0"/>
              <a:t> to attend school than children without any functional difficulty, with a small difference between boys and girls with any difficulty</a:t>
            </a:r>
            <a:endParaRPr sz="2000" dirty="0"/>
          </a:p>
        </p:txBody>
      </p:sp>
      <p:graphicFrame>
        <p:nvGraphicFramePr>
          <p:cNvPr id="118" name="Google Shape;118;p7" descr="This graph shows percentage of current school attendance for children aged 5-17 years old in the UNICEF MICS countries. The data is disaggregated by functional difficulty and sex. &#10;&#10;Total&#10;No functional difficulty - 73&#10;Any functional difficulty - 67&#10;&#10;Girls &#10;No functional difficulty - 71&#10;Any functional difficulty - 67&#10;&#10;Boys &#10;No functional difficulty - 75&#10;Any functional difficulty - 68"/>
          <p:cNvGraphicFramePr/>
          <p:nvPr>
            <p:extLst>
              <p:ext uri="{D42A27DB-BD31-4B8C-83A1-F6EECF244321}">
                <p14:modId xmlns:p14="http://schemas.microsoft.com/office/powerpoint/2010/main" val="1054557651"/>
              </p:ext>
            </p:extLst>
          </p:nvPr>
        </p:nvGraphicFramePr>
        <p:xfrm>
          <a:off x="1424975" y="1663798"/>
          <a:ext cx="8400600" cy="35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609600" y="240772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4.2. Primary completion rate</a:t>
            </a:r>
            <a:endParaRPr b="1"/>
          </a:p>
        </p:txBody>
      </p:sp>
      <p:sp>
        <p:nvSpPr>
          <p:cNvPr id="126" name="Google Shape;126;p9"/>
          <p:cNvSpPr txBox="1">
            <a:spLocks noGrp="1"/>
          </p:cNvSpPr>
          <p:nvPr>
            <p:ph type="body" idx="2"/>
          </p:nvPr>
        </p:nvSpPr>
        <p:spPr>
          <a:xfrm>
            <a:off x="739966" y="5238520"/>
            <a:ext cx="109728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Children with any or multiple functional difficulties are less likely to complete primary level, with a small difference between boys and girls </a:t>
            </a:r>
            <a:endParaRPr sz="3600" dirty="0"/>
          </a:p>
        </p:txBody>
      </p:sp>
      <p:graphicFrame>
        <p:nvGraphicFramePr>
          <p:cNvPr id="127" name="Google Shape;127;p9" descr="This graph shows the primary completion rate (percentage) of learners in the UNICEF MICS country studies. The data is disaggregated by functional difficulty and sex. &#10;&#10;No functional difficulty&#10;Total - 85&#10;Girls - 85&#10;Boys - 84&#10;&#10;Any functional difficulty &#10;Total - 81&#10;Girls - 82&#10;Boys - 79&#10;&#10;Multiple functional difficulties &#10;Total - 78&#10;Girls - 78&#10;Boys - 78&#10;&#10;"/>
          <p:cNvGraphicFramePr/>
          <p:nvPr>
            <p:extLst>
              <p:ext uri="{D42A27DB-BD31-4B8C-83A1-F6EECF244321}">
                <p14:modId xmlns:p14="http://schemas.microsoft.com/office/powerpoint/2010/main" val="1538060116"/>
              </p:ext>
            </p:extLst>
          </p:nvPr>
        </p:nvGraphicFramePr>
        <p:xfrm>
          <a:off x="870332" y="1619480"/>
          <a:ext cx="10712068" cy="350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474034" y="164677"/>
            <a:ext cx="1149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/>
              <a:t>4.3. Foundational reading skills expected at grade 2/3 level (children aged 7 - 14 in and out of school)</a:t>
            </a:r>
            <a:endParaRPr sz="2900" b="1" i="1"/>
          </a:p>
        </p:txBody>
      </p:sp>
      <p:sp>
        <p:nvSpPr>
          <p:cNvPr id="133" name="Google Shape;133;p10"/>
          <p:cNvSpPr txBox="1"/>
          <p:nvPr/>
        </p:nvSpPr>
        <p:spPr>
          <a:xfrm>
            <a:off x="853076" y="5374225"/>
            <a:ext cx="102264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 with functional difficulty are being left behind while girls with no functional difficult perform a little better than boys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4" name="Google Shape;134;p10" descr="This graph shows foundational reading skills expected at grade 2/3 level (children aged 7-14 in and out of school). The data is disaggregated by functional difficulty and sex. &#10;&#10;No functional difficulty&#10;Total - 12&#10;Girls - 13&#10;Boys - 12&#10;&#10;Any functional difficulty &#10;Total - 7&#10;Girls - 6 &#10;Boys - 9&#10;&#10;Multiple functional difficulties&#10;Total - 7&#10;Girls - 5&#10;Boys - 9"/>
          <p:cNvGraphicFramePr/>
          <p:nvPr>
            <p:extLst>
              <p:ext uri="{D42A27DB-BD31-4B8C-83A1-F6EECF244321}">
                <p14:modId xmlns:p14="http://schemas.microsoft.com/office/powerpoint/2010/main" val="1194393700"/>
              </p:ext>
            </p:extLst>
          </p:nvPr>
        </p:nvGraphicFramePr>
        <p:xfrm>
          <a:off x="1251026" y="1655275"/>
          <a:ext cx="9886200" cy="371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824</Words>
  <Application>Microsoft Office PowerPoint</Application>
  <PresentationFormat>Widescreen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Default Design</vt:lpstr>
      <vt:lpstr>UNICEF Disability Inclusive Education: Addressing the Data Gaps on Education and Learning  Wongani Grace Taulo, Senior Education Advisor </vt:lpstr>
      <vt:lpstr>1. UNICEF Disability-Inclusive Education - Why We Need data</vt:lpstr>
      <vt:lpstr>2. UNICEF Strategy and Approach to disability-inclusive education data - Measuring child functioning </vt:lpstr>
      <vt:lpstr>2. UNICEF Strategy and Approach to disability-inclusive education data - Measuring child functioning</vt:lpstr>
      <vt:lpstr>3. MICS Child Functioning Module: Limitations </vt:lpstr>
      <vt:lpstr>4. WCAR Regional Analysis on Learning Outcomes - Where are the girls?</vt:lpstr>
      <vt:lpstr>4.1. Current school attendance for children aged 5 to 17 years old</vt:lpstr>
      <vt:lpstr>4.2. Primary completion rate</vt:lpstr>
      <vt:lpstr>4.3. Foundational reading skills expected at grade 2/3 level (children aged 7 - 14 in and out of school)</vt:lpstr>
      <vt:lpstr>4.4. Foundational numeracy skills expected at grade 2/3 level (children aged 7 - 14 in and out of school)</vt:lpstr>
      <vt:lpstr>5. Recommendations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Sakshi Mishra</dc:creator>
  <cp:lastModifiedBy>Gloria Diamond</cp:lastModifiedBy>
  <cp:revision>2</cp:revision>
  <dcterms:created xsi:type="dcterms:W3CDTF">2021-05-10T20:29:02Z</dcterms:created>
  <dcterms:modified xsi:type="dcterms:W3CDTF">2021-06-02T10:41:40Z</dcterms:modified>
</cp:coreProperties>
</file>