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1137" r:id="rId6"/>
    <p:sldId id="1121" r:id="rId7"/>
    <p:sldId id="1118" r:id="rId8"/>
    <p:sldId id="1106" r:id="rId9"/>
    <p:sldId id="1105" r:id="rId10"/>
    <p:sldId id="1099" r:id="rId11"/>
    <p:sldId id="1139" r:id="rId12"/>
    <p:sldId id="1123" r:id="rId13"/>
    <p:sldId id="1138" r:id="rId14"/>
    <p:sldId id="1128" r:id="rId15"/>
    <p:sldId id="1142" r:id="rId16"/>
    <p:sldId id="1133" r:id="rId17"/>
    <p:sldId id="1134" r:id="rId18"/>
    <p:sldId id="1140" r:id="rId19"/>
    <p:sldId id="1141" r:id="rId20"/>
  </p:sldIdLst>
  <p:sldSz cx="12192000" cy="6858000"/>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ren Avanesyan" initials="KA" lastIdx="4" clrIdx="6">
    <p:extLst>
      <p:ext uri="{19B8F6BF-5375-455C-9EA6-DF929625EA0E}">
        <p15:presenceInfo xmlns:p15="http://schemas.microsoft.com/office/powerpoint/2012/main" userId="S::kavanesyan@unicef.org::ed2f65ad-c4c3-4af4-9bb0-425a8f3e6c79" providerId="AD"/>
      </p:ext>
    </p:extLst>
  </p:cmAuthor>
  <p:cmAuthor id="1" name="Shane M Khan" initials="SMK" lastIdx="4" clrIdx="0">
    <p:extLst>
      <p:ext uri="{19B8F6BF-5375-455C-9EA6-DF929625EA0E}">
        <p15:presenceInfo xmlns:p15="http://schemas.microsoft.com/office/powerpoint/2012/main" userId="S::smkhan@unicef.org::b6febb47-7713-4c77-b26e-6080cf833ad3" providerId="AD"/>
      </p:ext>
    </p:extLst>
  </p:cmAuthor>
  <p:cmAuthor id="8" name="Kokou Sefako Amelewonou" initials="KSA" lastIdx="1" clrIdx="7">
    <p:extLst>
      <p:ext uri="{19B8F6BF-5375-455C-9EA6-DF929625EA0E}">
        <p15:presenceInfo xmlns:p15="http://schemas.microsoft.com/office/powerpoint/2012/main" userId="S::ksamelewonou@unicef.org::1ef03763-ef14-4c34-8269-a320be1e296d" providerId="AD"/>
      </p:ext>
    </p:extLst>
  </p:cmAuthor>
  <p:cmAuthor id="2" name="Suguru Mizunoya" initials="SM" lastIdx="2" clrIdx="1">
    <p:extLst>
      <p:ext uri="{19B8F6BF-5375-455C-9EA6-DF929625EA0E}">
        <p15:presenceInfo xmlns:p15="http://schemas.microsoft.com/office/powerpoint/2012/main" userId="S-1-5-21-889838981-920820592-1903951286-813710" providerId="AD"/>
      </p:ext>
    </p:extLst>
  </p:cmAuthor>
  <p:cmAuthor id="3" name="Sakshi Mishra" initials="SM" lastIdx="24" clrIdx="2">
    <p:extLst>
      <p:ext uri="{19B8F6BF-5375-455C-9EA6-DF929625EA0E}">
        <p15:presenceInfo xmlns:p15="http://schemas.microsoft.com/office/powerpoint/2012/main" userId="S::smishra@unicef.org::3e0a06da-f76e-47cf-ba7c-2171595225bb" providerId="AD"/>
      </p:ext>
    </p:extLst>
  </p:cmAuthor>
  <p:cmAuthor id="4" name="Suguru Mizunoya" initials="SM [2]" lastIdx="13" clrIdx="3">
    <p:extLst>
      <p:ext uri="{19B8F6BF-5375-455C-9EA6-DF929625EA0E}">
        <p15:presenceInfo xmlns:p15="http://schemas.microsoft.com/office/powerpoint/2012/main" userId="S::smizunoya@unicef.org::cc35df3a-ef04-48b4-b993-86a8c165f035" providerId="AD"/>
      </p:ext>
    </p:extLst>
  </p:cmAuthor>
  <p:cmAuthor id="5" name="Hyunju Park" initials="HP" lastIdx="2" clrIdx="4">
    <p:extLst>
      <p:ext uri="{19B8F6BF-5375-455C-9EA6-DF929625EA0E}">
        <p15:presenceInfo xmlns:p15="http://schemas.microsoft.com/office/powerpoint/2012/main" userId="S::hpark@unicef.org::cb4f2a42-5a62-4a5a-b6ae-b2c52268c9e3" providerId="AD"/>
      </p:ext>
    </p:extLst>
  </p:cmAuthor>
  <p:cmAuthor id="6" name="Diogo Amaro" initials="DA" lastIdx="6" clrIdx="5">
    <p:extLst>
      <p:ext uri="{19B8F6BF-5375-455C-9EA6-DF929625EA0E}">
        <p15:presenceInfo xmlns:p15="http://schemas.microsoft.com/office/powerpoint/2012/main" userId="S::damaro@unicef.org::0dfd7495-14da-458e-85c2-2474135e8a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8FE"/>
    <a:srgbClr val="0099FF"/>
    <a:srgbClr val="FFFF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3792" autoAdjust="0"/>
  </p:normalViewPr>
  <p:slideViewPr>
    <p:cSldViewPr snapToGrid="0">
      <p:cViewPr varScale="1">
        <p:scale>
          <a:sx n="62" d="100"/>
          <a:sy n="62" d="100"/>
        </p:scale>
        <p:origin x="804" y="76"/>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unicef-my.sharepoint.com/personal/smizunoya_unicef_org/Documents/Education%20teamsite/3.%20MICS-EAGLE/Regional%20reports/WCARO%20IE/Charts%20per%20chapter/Chapter%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cef-my.sharepoint.com/personal/ksamelewonou_unicef_org/Documents/RO%20Education/Children%20With%20Disabilities/Secondary%20Analysis%20Disability%20Data/Regional%20Webinar%20Girls%20with%20Disabilty%20Webin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cef-my.sharepoint.com/personal/ksamelewonou_unicef_org/Documents/RO%20Education/Children%20With%20Disabilities/Secondary%20Analysis%20Disability%20Data/Regional%20Webinar%20Girls%20with%20Disabilty%20Webin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cef-my.sharepoint.com/personal/ksamelewonou_unicef_org/Documents/RO%20Education/Children%20With%20Disabilities/Secondary%20Analysis%20Disability%20Data/Regional%20Webinar%20Girls%20with%20Disabilty%20Webina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cef-my.sharepoint.com/personal/ksamelewonou_unicef_org/Documents/RO%20Education/Children%20With%20Disabilities/Secondary%20Analysis%20Disability%20Data/Regional%20Webinar%20Girls%20with%20Disabilty%20Webinar.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0"/>
          <c:tx>
            <c:strRef>
              <c:f>overview!$D$8</c:f>
              <c:strCache>
                <c:ptCount val="1"/>
                <c:pt idx="0">
                  <c:v>5 to 17 years old</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overview!$B$9:$B$17</c:f>
              <c:strCache>
                <c:ptCount val="9"/>
                <c:pt idx="0">
                  <c:v>Central African Republic</c:v>
                </c:pt>
                <c:pt idx="1">
                  <c:v>Chad</c:v>
                </c:pt>
                <c:pt idx="2">
                  <c:v>Sierra Leone</c:v>
                </c:pt>
                <c:pt idx="3">
                  <c:v>Ghana</c:v>
                </c:pt>
                <c:pt idx="4">
                  <c:v>Togo</c:v>
                </c:pt>
                <c:pt idx="5">
                  <c:v>Democratic Republic of Congo</c:v>
                </c:pt>
                <c:pt idx="6">
                  <c:v>Sao Tome and Principe</c:v>
                </c:pt>
                <c:pt idx="7">
                  <c:v>Guinea Bissau</c:v>
                </c:pt>
                <c:pt idx="8">
                  <c:v>Gambia</c:v>
                </c:pt>
              </c:strCache>
            </c:strRef>
          </c:cat>
          <c:val>
            <c:numRef>
              <c:f>overview!$D$9:$D$17</c:f>
              <c:numCache>
                <c:formatCode>General</c:formatCode>
                <c:ptCount val="9"/>
                <c:pt idx="0">
                  <c:v>31</c:v>
                </c:pt>
                <c:pt idx="1">
                  <c:v>29</c:v>
                </c:pt>
                <c:pt idx="2">
                  <c:v>23</c:v>
                </c:pt>
                <c:pt idx="3">
                  <c:v>21</c:v>
                </c:pt>
                <c:pt idx="4">
                  <c:v>21</c:v>
                </c:pt>
                <c:pt idx="5">
                  <c:v>20</c:v>
                </c:pt>
                <c:pt idx="6">
                  <c:v>20</c:v>
                </c:pt>
                <c:pt idx="7">
                  <c:v>16</c:v>
                </c:pt>
                <c:pt idx="8">
                  <c:v>10</c:v>
                </c:pt>
              </c:numCache>
            </c:numRef>
          </c:val>
          <c:extLst>
            <c:ext xmlns:c16="http://schemas.microsoft.com/office/drawing/2014/chart" uri="{C3380CC4-5D6E-409C-BE32-E72D297353CC}">
              <c16:uniqueId val="{00000001-4FFF-4895-9D4A-1D4D70C0B8FB}"/>
            </c:ext>
          </c:extLst>
        </c:ser>
        <c:dLbls>
          <c:dLblPos val="outEnd"/>
          <c:showLegendKey val="0"/>
          <c:showVal val="1"/>
          <c:showCatName val="0"/>
          <c:showSerName val="0"/>
          <c:showPercent val="0"/>
          <c:showBubbleSize val="0"/>
        </c:dLbls>
        <c:gapWidth val="219"/>
        <c:overlap val="-27"/>
        <c:axId val="1755971840"/>
        <c:axId val="1631607120"/>
      </c:barChart>
      <c:catAx>
        <c:axId val="175597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631607120"/>
        <c:crosses val="autoZero"/>
        <c:auto val="1"/>
        <c:lblAlgn val="ctr"/>
        <c:lblOffset val="100"/>
        <c:noMultiLvlLbl val="0"/>
      </c:catAx>
      <c:valAx>
        <c:axId val="1631607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55971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0"/>
          <c:tx>
            <c:strRef>
              <c:f>'OOSC and Attendance'!$D$21</c:f>
              <c:strCache>
                <c:ptCount val="1"/>
                <c:pt idx="0">
                  <c:v>Overage</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'OOSC and Attendance'!$A$22:$B$30</c:f>
              <c:multiLvlStrCache>
                <c:ptCount val="9"/>
                <c:lvl>
                  <c:pt idx="0">
                    <c:v>No functional difficulty</c:v>
                  </c:pt>
                  <c:pt idx="1">
                    <c:v>Any functional difficulty</c:v>
                  </c:pt>
                  <c:pt idx="2">
                    <c:v>Multiple functional difficulties</c:v>
                  </c:pt>
                  <c:pt idx="3">
                    <c:v>No functional difficulty</c:v>
                  </c:pt>
                  <c:pt idx="4">
                    <c:v>Any functional difficulty</c:v>
                  </c:pt>
                  <c:pt idx="5">
                    <c:v>Multiple functional difficulties</c:v>
                  </c:pt>
                  <c:pt idx="6">
                    <c:v>No functional difficulty</c:v>
                  </c:pt>
                  <c:pt idx="7">
                    <c:v>Any functional difficulty</c:v>
                  </c:pt>
                  <c:pt idx="8">
                    <c:v>Multiple functional difficulties</c:v>
                  </c:pt>
                </c:lvl>
                <c:lvl>
                  <c:pt idx="0">
                    <c:v>Total</c:v>
                  </c:pt>
                  <c:pt idx="3">
                    <c:v>Girls</c:v>
                  </c:pt>
                  <c:pt idx="6">
                    <c:v>Boys</c:v>
                  </c:pt>
                </c:lvl>
              </c:multiLvlStrCache>
            </c:multiLvlStrRef>
          </c:cat>
          <c:val>
            <c:numRef>
              <c:f>'OOSC and Attendance'!$D$22:$D$30</c:f>
              <c:numCache>
                <c:formatCode>0</c:formatCode>
                <c:ptCount val="9"/>
                <c:pt idx="0">
                  <c:v>22.65204</c:v>
                </c:pt>
                <c:pt idx="1">
                  <c:v>23.434139999999999</c:v>
                </c:pt>
                <c:pt idx="2">
                  <c:v>22.767390000000002</c:v>
                </c:pt>
                <c:pt idx="3">
                  <c:v>21.439599999999999</c:v>
                </c:pt>
                <c:pt idx="4">
                  <c:v>21.032730000000001</c:v>
                </c:pt>
                <c:pt idx="5">
                  <c:v>21.182219999999997</c:v>
                </c:pt>
                <c:pt idx="6">
                  <c:v>23.8735</c:v>
                </c:pt>
                <c:pt idx="7">
                  <c:v>25.781130000000001</c:v>
                </c:pt>
                <c:pt idx="8">
                  <c:v>24.349550000000001</c:v>
                </c:pt>
              </c:numCache>
            </c:numRef>
          </c:val>
          <c:extLst>
            <c:ext xmlns:c16="http://schemas.microsoft.com/office/drawing/2014/chart" uri="{C3380CC4-5D6E-409C-BE32-E72D297353CC}">
              <c16:uniqueId val="{00000000-A0F7-435B-A22E-FE3121F36A73}"/>
            </c:ext>
          </c:extLst>
        </c:ser>
        <c:ser>
          <c:idx val="2"/>
          <c:order val="1"/>
          <c:tx>
            <c:strRef>
              <c:f>'OOSC and Attendance'!$E$21</c:f>
              <c:strCache>
                <c:ptCount val="1"/>
                <c:pt idx="0">
                  <c:v>Attending right age</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'OOSC and Attendance'!$A$22:$B$30</c:f>
              <c:multiLvlStrCache>
                <c:ptCount val="9"/>
                <c:lvl>
                  <c:pt idx="0">
                    <c:v>No functional difficulty</c:v>
                  </c:pt>
                  <c:pt idx="1">
                    <c:v>Any functional difficulty</c:v>
                  </c:pt>
                  <c:pt idx="2">
                    <c:v>Multiple functional difficulties</c:v>
                  </c:pt>
                  <c:pt idx="3">
                    <c:v>No functional difficulty</c:v>
                  </c:pt>
                  <c:pt idx="4">
                    <c:v>Any functional difficulty</c:v>
                  </c:pt>
                  <c:pt idx="5">
                    <c:v>Multiple functional difficulties</c:v>
                  </c:pt>
                  <c:pt idx="6">
                    <c:v>No functional difficulty</c:v>
                  </c:pt>
                  <c:pt idx="7">
                    <c:v>Any functional difficulty</c:v>
                  </c:pt>
                  <c:pt idx="8">
                    <c:v>Multiple functional difficulties</c:v>
                  </c:pt>
                </c:lvl>
                <c:lvl>
                  <c:pt idx="0">
                    <c:v>Total</c:v>
                  </c:pt>
                  <c:pt idx="3">
                    <c:v>Girls</c:v>
                  </c:pt>
                  <c:pt idx="6">
                    <c:v>Boys</c:v>
                  </c:pt>
                </c:lvl>
              </c:multiLvlStrCache>
            </c:multiLvlStrRef>
          </c:cat>
          <c:val>
            <c:numRef>
              <c:f>'OOSC and Attendance'!$E$22:$E$30</c:f>
              <c:numCache>
                <c:formatCode>0</c:formatCode>
                <c:ptCount val="9"/>
                <c:pt idx="0">
                  <c:v>50.121821450999995</c:v>
                </c:pt>
                <c:pt idx="1">
                  <c:v>43.819971715999998</c:v>
                </c:pt>
                <c:pt idx="2">
                  <c:v>39.140754823000002</c:v>
                </c:pt>
                <c:pt idx="3">
                  <c:v>49.504754351000003</c:v>
                </c:pt>
                <c:pt idx="4">
                  <c:v>45.744955939</c:v>
                </c:pt>
                <c:pt idx="5">
                  <c:v>41.533631784000001</c:v>
                </c:pt>
                <c:pt idx="6">
                  <c:v>50.743963989999997</c:v>
                </c:pt>
                <c:pt idx="7">
                  <c:v>41.938536687999999</c:v>
                </c:pt>
                <c:pt idx="8">
                  <c:v>36.752598950000007</c:v>
                </c:pt>
              </c:numCache>
            </c:numRef>
          </c:val>
          <c:extLst>
            <c:ext xmlns:c16="http://schemas.microsoft.com/office/drawing/2014/chart" uri="{C3380CC4-5D6E-409C-BE32-E72D297353CC}">
              <c16:uniqueId val="{00000001-A0F7-435B-A22E-FE3121F36A73}"/>
            </c:ext>
          </c:extLst>
        </c:ser>
        <c:ser>
          <c:idx val="3"/>
          <c:order val="2"/>
          <c:tx>
            <c:strRef>
              <c:f>'OOSC and Attendance'!$F$21</c:f>
              <c:strCache>
                <c:ptCount val="1"/>
                <c:pt idx="0">
                  <c:v>Out-of-school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'OOSC and Attendance'!$A$22:$B$30</c:f>
              <c:multiLvlStrCache>
                <c:ptCount val="9"/>
                <c:lvl>
                  <c:pt idx="0">
                    <c:v>No functional difficulty</c:v>
                  </c:pt>
                  <c:pt idx="1">
                    <c:v>Any functional difficulty</c:v>
                  </c:pt>
                  <c:pt idx="2">
                    <c:v>Multiple functional difficulties</c:v>
                  </c:pt>
                  <c:pt idx="3">
                    <c:v>No functional difficulty</c:v>
                  </c:pt>
                  <c:pt idx="4">
                    <c:v>Any functional difficulty</c:v>
                  </c:pt>
                  <c:pt idx="5">
                    <c:v>Multiple functional difficulties</c:v>
                  </c:pt>
                  <c:pt idx="6">
                    <c:v>No functional difficulty</c:v>
                  </c:pt>
                  <c:pt idx="7">
                    <c:v>Any functional difficulty</c:v>
                  </c:pt>
                  <c:pt idx="8">
                    <c:v>Multiple functional difficulties</c:v>
                  </c:pt>
                </c:lvl>
                <c:lvl>
                  <c:pt idx="0">
                    <c:v>Total</c:v>
                  </c:pt>
                  <c:pt idx="3">
                    <c:v>Girls</c:v>
                  </c:pt>
                  <c:pt idx="6">
                    <c:v>Boys</c:v>
                  </c:pt>
                </c:lvl>
              </c:multiLvlStrCache>
            </c:multiLvlStrRef>
          </c:cat>
          <c:val>
            <c:numRef>
              <c:f>'OOSC and Attendance'!$F$22:$F$30</c:f>
              <c:numCache>
                <c:formatCode>0</c:formatCode>
                <c:ptCount val="9"/>
                <c:pt idx="0">
                  <c:v>26.966493000000003</c:v>
                </c:pt>
                <c:pt idx="1">
                  <c:v>32.839300999999999</c:v>
                </c:pt>
                <c:pt idx="2">
                  <c:v>38.125999</c:v>
                </c:pt>
                <c:pt idx="3">
                  <c:v>28.804275000000001</c:v>
                </c:pt>
                <c:pt idx="4">
                  <c:v>33.456736999999997</c:v>
                </c:pt>
                <c:pt idx="5">
                  <c:v>37.573295000000002</c:v>
                </c:pt>
                <c:pt idx="6">
                  <c:v>25.115035000000002</c:v>
                </c:pt>
                <c:pt idx="7">
                  <c:v>32.235855000000001</c:v>
                </c:pt>
                <c:pt idx="8">
                  <c:v>38.677655000000001</c:v>
                </c:pt>
              </c:numCache>
            </c:numRef>
          </c:val>
          <c:extLst>
            <c:ext xmlns:c16="http://schemas.microsoft.com/office/drawing/2014/chart" uri="{C3380CC4-5D6E-409C-BE32-E72D297353CC}">
              <c16:uniqueId val="{00000002-A0F7-435B-A22E-FE3121F36A73}"/>
            </c:ext>
          </c:extLst>
        </c:ser>
        <c:dLbls>
          <c:showLegendKey val="0"/>
          <c:showVal val="0"/>
          <c:showCatName val="0"/>
          <c:showSerName val="0"/>
          <c:showPercent val="0"/>
          <c:showBubbleSize val="0"/>
        </c:dLbls>
        <c:gapWidth val="150"/>
        <c:overlap val="100"/>
        <c:axId val="262291024"/>
        <c:axId val="256306048"/>
      </c:barChart>
      <c:catAx>
        <c:axId val="26229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6306048"/>
        <c:crosses val="autoZero"/>
        <c:auto val="1"/>
        <c:lblAlgn val="ctr"/>
        <c:lblOffset val="100"/>
        <c:noMultiLvlLbl val="0"/>
      </c:catAx>
      <c:valAx>
        <c:axId val="256306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2291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0650324561282E-2"/>
          <c:y val="5.7805029248147524E-2"/>
          <c:w val="0.92537898360024917"/>
          <c:h val="0.64594298324533173"/>
        </c:manualLayout>
      </c:layout>
      <c:barChart>
        <c:barDir val="col"/>
        <c:grouping val="stacked"/>
        <c:varyColors val="0"/>
        <c:ser>
          <c:idx val="0"/>
          <c:order val="0"/>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1-B69B-44F0-8C66-8856FC9F234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B69B-44F0-8C66-8856FC9F234A}"/>
              </c:ext>
            </c:extLst>
          </c:dPt>
          <c:dPt>
            <c:idx val="4"/>
            <c:invertIfNegative val="0"/>
            <c:bubble3D val="0"/>
            <c:spPr>
              <a:solidFill>
                <a:schemeClr val="accent3">
                  <a:lumMod val="75000"/>
                </a:schemeClr>
              </a:solidFill>
              <a:ln>
                <a:noFill/>
              </a:ln>
              <a:effectLst/>
            </c:spPr>
            <c:extLst>
              <c:ext xmlns:c16="http://schemas.microsoft.com/office/drawing/2014/chart" uri="{C3380CC4-5D6E-409C-BE32-E72D297353CC}">
                <c16:uniqueId val="{00000005-B69B-44F0-8C66-8856FC9F234A}"/>
              </c:ext>
            </c:extLst>
          </c:dPt>
          <c:dPt>
            <c:idx val="5"/>
            <c:invertIfNegative val="0"/>
            <c:bubble3D val="0"/>
            <c:spPr>
              <a:solidFill>
                <a:schemeClr val="accent3">
                  <a:lumMod val="75000"/>
                </a:schemeClr>
              </a:solidFill>
              <a:ln>
                <a:noFill/>
              </a:ln>
              <a:effectLst/>
            </c:spPr>
            <c:extLst>
              <c:ext xmlns:c16="http://schemas.microsoft.com/office/drawing/2014/chart" uri="{C3380CC4-5D6E-409C-BE32-E72D297353CC}">
                <c16:uniqueId val="{00000007-B69B-44F0-8C66-8856FC9F234A}"/>
              </c:ext>
            </c:extLst>
          </c:dPt>
          <c:dLbls>
            <c:dLbl>
              <c:idx val="0"/>
              <c:layout>
                <c:manualLayout>
                  <c:x val="-2.77578163540384E-3"/>
                  <c:y val="-0.29356787176137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69B-44F0-8C66-8856FC9F234A}"/>
                </c:ext>
              </c:extLst>
            </c:dLbl>
            <c:dLbl>
              <c:idx val="1"/>
              <c:layout>
                <c:manualLayout>
                  <c:x val="0"/>
                  <c:y val="-0.166632617328546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9B-44F0-8C66-8856FC9F234A}"/>
                </c:ext>
              </c:extLst>
            </c:dLbl>
            <c:dLbl>
              <c:idx val="2"/>
              <c:layout>
                <c:manualLayout>
                  <c:x val="-1.6701746364077279E-3"/>
                  <c:y val="-0.252973989308604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9B-44F0-8C66-8856FC9F234A}"/>
                </c:ext>
              </c:extLst>
            </c:dLbl>
            <c:dLbl>
              <c:idx val="3"/>
              <c:layout>
                <c:manualLayout>
                  <c:x val="0"/>
                  <c:y val="-0.158139534883720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9B-44F0-8C66-8856FC9F234A}"/>
                </c:ext>
              </c:extLst>
            </c:dLbl>
            <c:dLbl>
              <c:idx val="4"/>
              <c:layout>
                <c:manualLayout>
                  <c:x val="-5.5517147190600894E-3"/>
                  <c:y val="-0.342919469881433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9B-44F0-8C66-8856FC9F234A}"/>
                </c:ext>
              </c:extLst>
            </c:dLbl>
            <c:dLbl>
              <c:idx val="5"/>
              <c:layout>
                <c:manualLayout>
                  <c:x val="-1.0177999471227642E-16"/>
                  <c:y val="-0.181395348837209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9B-44F0-8C66-8856FC9F234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'OOSC and Attendance'!$A$41:$B$46</c:f>
              <c:multiLvlStrCache>
                <c:ptCount val="6"/>
                <c:lvl>
                  <c:pt idx="0">
                    <c:v>No functional difficulty</c:v>
                  </c:pt>
                  <c:pt idx="1">
                    <c:v>Any functional difficulty</c:v>
                  </c:pt>
                  <c:pt idx="2">
                    <c:v>No functional difficulty</c:v>
                  </c:pt>
                  <c:pt idx="3">
                    <c:v>Any functional difficulty</c:v>
                  </c:pt>
                  <c:pt idx="4">
                    <c:v>No functional difficulty</c:v>
                  </c:pt>
                  <c:pt idx="5">
                    <c:v>Any functional difficulty</c:v>
                  </c:pt>
                </c:lvl>
                <c:lvl>
                  <c:pt idx="0">
                    <c:v>Total</c:v>
                  </c:pt>
                  <c:pt idx="2">
                    <c:v>Girls</c:v>
                  </c:pt>
                  <c:pt idx="4">
                    <c:v>Boys</c:v>
                  </c:pt>
                </c:lvl>
              </c:multiLvlStrCache>
            </c:multiLvlStrRef>
          </c:cat>
          <c:val>
            <c:numRef>
              <c:f>'OOSC and Attendance'!$C$41:$C$46</c:f>
              <c:numCache>
                <c:formatCode>0</c:formatCode>
                <c:ptCount val="6"/>
                <c:pt idx="0">
                  <c:v>72.773861451000002</c:v>
                </c:pt>
                <c:pt idx="1">
                  <c:v>67.254111715999997</c:v>
                </c:pt>
                <c:pt idx="2">
                  <c:v>70.944354351000001</c:v>
                </c:pt>
                <c:pt idx="3">
                  <c:v>66.777685938999994</c:v>
                </c:pt>
                <c:pt idx="4">
                  <c:v>74.617463990000005</c:v>
                </c:pt>
                <c:pt idx="5">
                  <c:v>67.719666688000004</c:v>
                </c:pt>
              </c:numCache>
            </c:numRef>
          </c:val>
          <c:extLst>
            <c:ext xmlns:c16="http://schemas.microsoft.com/office/drawing/2014/chart" uri="{C3380CC4-5D6E-409C-BE32-E72D297353CC}">
              <c16:uniqueId val="{0000000A-B69B-44F0-8C66-8856FC9F234A}"/>
            </c:ext>
          </c:extLst>
        </c:ser>
        <c:dLbls>
          <c:showLegendKey val="0"/>
          <c:showVal val="0"/>
          <c:showCatName val="0"/>
          <c:showSerName val="0"/>
          <c:showPercent val="0"/>
          <c:showBubbleSize val="0"/>
        </c:dLbls>
        <c:gapWidth val="150"/>
        <c:overlap val="100"/>
        <c:axId val="1865912639"/>
        <c:axId val="1636062159"/>
      </c:barChart>
      <c:catAx>
        <c:axId val="1865912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6062159"/>
        <c:crosses val="autoZero"/>
        <c:auto val="1"/>
        <c:lblAlgn val="ctr"/>
        <c:lblOffset val="100"/>
        <c:noMultiLvlLbl val="0"/>
      </c:catAx>
      <c:valAx>
        <c:axId val="16360621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65912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Reading_gender_overview!$B$4</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Reading_gender_overview!$A$5:$A$7</c:f>
              <c:strCache>
                <c:ptCount val="3"/>
                <c:pt idx="0">
                  <c:v>No functional difficulty</c:v>
                </c:pt>
                <c:pt idx="1">
                  <c:v>Any functional difficulty</c:v>
                </c:pt>
                <c:pt idx="2">
                  <c:v>Multiple functional difficulties</c:v>
                </c:pt>
              </c:strCache>
            </c:strRef>
          </c:cat>
          <c:val>
            <c:numRef>
              <c:f>Reading_gender_overview!$B$5:$B$7</c:f>
              <c:numCache>
                <c:formatCode>General</c:formatCode>
                <c:ptCount val="3"/>
                <c:pt idx="0">
                  <c:v>12</c:v>
                </c:pt>
                <c:pt idx="1">
                  <c:v>7</c:v>
                </c:pt>
                <c:pt idx="2">
                  <c:v>7</c:v>
                </c:pt>
              </c:numCache>
            </c:numRef>
          </c:val>
          <c:extLst>
            <c:ext xmlns:c16="http://schemas.microsoft.com/office/drawing/2014/chart" uri="{C3380CC4-5D6E-409C-BE32-E72D297353CC}">
              <c16:uniqueId val="{00000000-9C41-4324-8C8C-ABBDDFBD9F24}"/>
            </c:ext>
          </c:extLst>
        </c:ser>
        <c:ser>
          <c:idx val="1"/>
          <c:order val="1"/>
          <c:tx>
            <c:strRef>
              <c:f>Reading_gender_overview!$C$4</c:f>
              <c:strCache>
                <c:ptCount val="1"/>
                <c:pt idx="0">
                  <c:v>Girls</c:v>
                </c:pt>
              </c:strCache>
            </c:strRef>
          </c:tx>
          <c:spPr>
            <a:solidFill>
              <a:schemeClr val="accent2"/>
            </a:solidFill>
            <a:ln>
              <a:noFill/>
            </a:ln>
            <a:effectLst/>
          </c:spPr>
          <c:invertIfNegative val="0"/>
          <c:dLbls>
            <c:dLbl>
              <c:idx val="1"/>
              <c:layout>
                <c:manualLayout>
                  <c:x val="-1.0185067526415994E-16"/>
                  <c:y val="-2.77777777777777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41-4324-8C8C-ABBDDFBD9F24}"/>
                </c:ext>
              </c:extLst>
            </c:dLbl>
            <c:dLbl>
              <c:idx val="2"/>
              <c:layout>
                <c:manualLayout>
                  <c:x val="2.7777777777777779E-3"/>
                  <c:y val="-2.77777777777778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41-4324-8C8C-ABBDDFBD9F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Reading_gender_overview!$A$5:$A$7</c:f>
              <c:strCache>
                <c:ptCount val="3"/>
                <c:pt idx="0">
                  <c:v>No functional difficulty</c:v>
                </c:pt>
                <c:pt idx="1">
                  <c:v>Any functional difficulty</c:v>
                </c:pt>
                <c:pt idx="2">
                  <c:v>Multiple functional difficulties</c:v>
                </c:pt>
              </c:strCache>
            </c:strRef>
          </c:cat>
          <c:val>
            <c:numRef>
              <c:f>Reading_gender_overview!$C$5:$C$7</c:f>
              <c:numCache>
                <c:formatCode>0</c:formatCode>
                <c:ptCount val="3"/>
                <c:pt idx="0">
                  <c:v>12.549659</c:v>
                </c:pt>
                <c:pt idx="1">
                  <c:v>5.6024510999999997</c:v>
                </c:pt>
                <c:pt idx="2">
                  <c:v>4.81968</c:v>
                </c:pt>
              </c:numCache>
            </c:numRef>
          </c:val>
          <c:extLst>
            <c:ext xmlns:c16="http://schemas.microsoft.com/office/drawing/2014/chart" uri="{C3380CC4-5D6E-409C-BE32-E72D297353CC}">
              <c16:uniqueId val="{00000003-9C41-4324-8C8C-ABBDDFBD9F24}"/>
            </c:ext>
          </c:extLst>
        </c:ser>
        <c:ser>
          <c:idx val="2"/>
          <c:order val="2"/>
          <c:tx>
            <c:strRef>
              <c:f>Reading_gender_overview!$D$4</c:f>
              <c:strCache>
                <c:ptCount val="1"/>
                <c:pt idx="0">
                  <c:v>Boys</c:v>
                </c:pt>
              </c:strCache>
            </c:strRef>
          </c:tx>
          <c:spPr>
            <a:solidFill>
              <a:schemeClr val="accent3">
                <a:lumMod val="75000"/>
              </a:schemeClr>
            </a:solidFill>
            <a:ln>
              <a:noFill/>
            </a:ln>
            <a:effectLst/>
          </c:spPr>
          <c:invertIfNegative val="0"/>
          <c:dLbls>
            <c:dLbl>
              <c:idx val="1"/>
              <c:layout>
                <c:manualLayout>
                  <c:x val="-1.0185067526415994E-16"/>
                  <c:y val="-4.1666666666666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41-4324-8C8C-ABBDDFBD9F24}"/>
                </c:ext>
              </c:extLst>
            </c:dLbl>
            <c:dLbl>
              <c:idx val="2"/>
              <c:layout>
                <c:manualLayout>
                  <c:x val="-1.0185067526415994E-16"/>
                  <c:y val="-5.09259259259259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41-4324-8C8C-ABBDDFBD9F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Reading_gender_overview!$A$5:$A$7</c:f>
              <c:strCache>
                <c:ptCount val="3"/>
                <c:pt idx="0">
                  <c:v>No functional difficulty</c:v>
                </c:pt>
                <c:pt idx="1">
                  <c:v>Any functional difficulty</c:v>
                </c:pt>
                <c:pt idx="2">
                  <c:v>Multiple functional difficulties</c:v>
                </c:pt>
              </c:strCache>
            </c:strRef>
          </c:cat>
          <c:val>
            <c:numRef>
              <c:f>Reading_gender_overview!$D$5:$D$7</c:f>
              <c:numCache>
                <c:formatCode>0</c:formatCode>
                <c:ptCount val="3"/>
                <c:pt idx="0">
                  <c:v>11.673085</c:v>
                </c:pt>
                <c:pt idx="1">
                  <c:v>8.6847127000000004</c:v>
                </c:pt>
                <c:pt idx="2">
                  <c:v>9.3845171000000001</c:v>
                </c:pt>
              </c:numCache>
            </c:numRef>
          </c:val>
          <c:extLst>
            <c:ext xmlns:c16="http://schemas.microsoft.com/office/drawing/2014/chart" uri="{C3380CC4-5D6E-409C-BE32-E72D297353CC}">
              <c16:uniqueId val="{00000006-9C41-4324-8C8C-ABBDDFBD9F24}"/>
            </c:ext>
          </c:extLst>
        </c:ser>
        <c:dLbls>
          <c:dLblPos val="outEnd"/>
          <c:showLegendKey val="0"/>
          <c:showVal val="1"/>
          <c:showCatName val="0"/>
          <c:showSerName val="0"/>
          <c:showPercent val="0"/>
          <c:showBubbleSize val="0"/>
        </c:dLbls>
        <c:gapWidth val="219"/>
        <c:overlap val="-27"/>
        <c:axId val="1231858064"/>
        <c:axId val="1218737728"/>
      </c:barChart>
      <c:catAx>
        <c:axId val="123185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18737728"/>
        <c:crosses val="autoZero"/>
        <c:auto val="1"/>
        <c:lblAlgn val="ctr"/>
        <c:lblOffset val="100"/>
        <c:noMultiLvlLbl val="0"/>
      </c:catAx>
      <c:valAx>
        <c:axId val="1218737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185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14260717410324E-2"/>
          <c:y val="4.1666666666666664E-2"/>
          <c:w val="0.9155301837270341"/>
          <c:h val="0.73577136191309422"/>
        </c:manualLayout>
      </c:layout>
      <c:barChart>
        <c:barDir val="col"/>
        <c:grouping val="clustered"/>
        <c:varyColors val="0"/>
        <c:ser>
          <c:idx val="0"/>
          <c:order val="0"/>
          <c:tx>
            <c:strRef>
              <c:f>Numeracy_gender_overview!$B$4</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Numeracy_gender_overview!$A$5:$A$7</c:f>
              <c:strCache>
                <c:ptCount val="3"/>
                <c:pt idx="0">
                  <c:v>No functional difficulty</c:v>
                </c:pt>
                <c:pt idx="1">
                  <c:v>Any functional difficulty</c:v>
                </c:pt>
                <c:pt idx="2">
                  <c:v>Multiple functional difficulties</c:v>
                </c:pt>
              </c:strCache>
            </c:strRef>
          </c:cat>
          <c:val>
            <c:numRef>
              <c:f>Numeracy_gender_overview!$B$5:$B$7</c:f>
              <c:numCache>
                <c:formatCode>General</c:formatCode>
                <c:ptCount val="3"/>
                <c:pt idx="0">
                  <c:v>4</c:v>
                </c:pt>
                <c:pt idx="1">
                  <c:v>3</c:v>
                </c:pt>
                <c:pt idx="2">
                  <c:v>4</c:v>
                </c:pt>
              </c:numCache>
            </c:numRef>
          </c:val>
          <c:extLst>
            <c:ext xmlns:c16="http://schemas.microsoft.com/office/drawing/2014/chart" uri="{C3380CC4-5D6E-409C-BE32-E72D297353CC}">
              <c16:uniqueId val="{00000000-3497-4DBF-9EE1-099858D0D639}"/>
            </c:ext>
          </c:extLst>
        </c:ser>
        <c:ser>
          <c:idx val="1"/>
          <c:order val="1"/>
          <c:tx>
            <c:strRef>
              <c:f>Numeracy_gender_overview!$C$4</c:f>
              <c:strCache>
                <c:ptCount val="1"/>
                <c:pt idx="0">
                  <c:v>Girls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3222222222222217E-2"/>
                      <c:h val="9.7152960046660811E-2"/>
                    </c:manualLayout>
                  </c15:layout>
                </c:ext>
                <c:ext xmlns:c16="http://schemas.microsoft.com/office/drawing/2014/chart" uri="{C3380CC4-5D6E-409C-BE32-E72D297353CC}">
                  <c16:uniqueId val="{00000001-3497-4DBF-9EE1-099858D0D639}"/>
                </c:ext>
              </c:extLst>
            </c:dLbl>
            <c:dLbl>
              <c:idx val="1"/>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4333333333333331E-2"/>
                      <c:h val="0.13881962671332748"/>
                    </c:manualLayout>
                  </c15:layout>
                </c:ext>
                <c:ext xmlns:c16="http://schemas.microsoft.com/office/drawing/2014/chart" uri="{C3380CC4-5D6E-409C-BE32-E72D297353CC}">
                  <c16:uniqueId val="{00000002-3497-4DBF-9EE1-099858D0D639}"/>
                </c:ext>
              </c:extLst>
            </c:dLbl>
            <c:dLbl>
              <c:idx val="2"/>
              <c:layout>
                <c:manualLayout>
                  <c:x val="2.7778871391076114E-3"/>
                  <c:y val="5.0926054737857412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2666666666666648E-2"/>
                      <c:h val="0.15270851560221638"/>
                    </c:manualLayout>
                  </c15:layout>
                </c:ext>
                <c:ext xmlns:c16="http://schemas.microsoft.com/office/drawing/2014/chart" uri="{C3380CC4-5D6E-409C-BE32-E72D297353CC}">
                  <c16:uniqueId val="{00000003-3497-4DBF-9EE1-099858D0D6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Numeracy_gender_overview!$A$5:$A$7</c:f>
              <c:strCache>
                <c:ptCount val="3"/>
                <c:pt idx="0">
                  <c:v>No functional difficulty</c:v>
                </c:pt>
                <c:pt idx="1">
                  <c:v>Any functional difficulty</c:v>
                </c:pt>
                <c:pt idx="2">
                  <c:v>Multiple functional difficulties</c:v>
                </c:pt>
              </c:strCache>
            </c:strRef>
          </c:cat>
          <c:val>
            <c:numRef>
              <c:f>Numeracy_gender_overview!$C$5:$C$7</c:f>
              <c:numCache>
                <c:formatCode>0</c:formatCode>
                <c:ptCount val="3"/>
                <c:pt idx="0">
                  <c:v>4.2419184000000003</c:v>
                </c:pt>
                <c:pt idx="1">
                  <c:v>2.5584123999999999</c:v>
                </c:pt>
                <c:pt idx="2">
                  <c:v>2.4247690999999998</c:v>
                </c:pt>
              </c:numCache>
            </c:numRef>
          </c:val>
          <c:extLst>
            <c:ext xmlns:c16="http://schemas.microsoft.com/office/drawing/2014/chart" uri="{C3380CC4-5D6E-409C-BE32-E72D297353CC}">
              <c16:uniqueId val="{00000004-3497-4DBF-9EE1-099858D0D639}"/>
            </c:ext>
          </c:extLst>
        </c:ser>
        <c:ser>
          <c:idx val="2"/>
          <c:order val="2"/>
          <c:tx>
            <c:strRef>
              <c:f>Numeracy_gender_overview!$D$4</c:f>
              <c:strCache>
                <c:ptCount val="1"/>
                <c:pt idx="0">
                  <c:v>Boys</c:v>
                </c:pt>
              </c:strCache>
            </c:strRef>
          </c:tx>
          <c:spPr>
            <a:solidFill>
              <a:schemeClr val="accent3">
                <a:lumMod val="7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4888888888888886E-2"/>
                      <c:h val="8.789370078740158E-2"/>
                    </c:manualLayout>
                  </c15:layout>
                </c:ext>
                <c:ext xmlns:c16="http://schemas.microsoft.com/office/drawing/2014/chart" uri="{C3380CC4-5D6E-409C-BE32-E72D297353CC}">
                  <c16:uniqueId val="{00000005-3497-4DBF-9EE1-099858D0D639}"/>
                </c:ext>
              </c:extLst>
            </c:dLbl>
            <c:dLbl>
              <c:idx val="1"/>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8777777777777781E-2"/>
                      <c:h val="0.15733814523184603"/>
                    </c:manualLayout>
                  </c15:layout>
                </c:ext>
                <c:ext xmlns:c16="http://schemas.microsoft.com/office/drawing/2014/chart" uri="{C3380CC4-5D6E-409C-BE32-E72D297353CC}">
                  <c16:uniqueId val="{00000006-3497-4DBF-9EE1-099858D0D639}"/>
                </c:ext>
              </c:extLst>
            </c:dLbl>
            <c:dLbl>
              <c:idx val="2"/>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7.6555555555555557E-2"/>
                      <c:h val="6.4745552639253412E-2"/>
                    </c:manualLayout>
                  </c15:layout>
                </c:ext>
                <c:ext xmlns:c16="http://schemas.microsoft.com/office/drawing/2014/chart" uri="{C3380CC4-5D6E-409C-BE32-E72D297353CC}">
                  <c16:uniqueId val="{00000007-3497-4DBF-9EE1-099858D0D6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Numeracy_gender_overview!$A$5:$A$7</c:f>
              <c:strCache>
                <c:ptCount val="3"/>
                <c:pt idx="0">
                  <c:v>No functional difficulty</c:v>
                </c:pt>
                <c:pt idx="1">
                  <c:v>Any functional difficulty</c:v>
                </c:pt>
                <c:pt idx="2">
                  <c:v>Multiple functional difficulties</c:v>
                </c:pt>
              </c:strCache>
            </c:strRef>
          </c:cat>
          <c:val>
            <c:numRef>
              <c:f>Numeracy_gender_overview!$D$5:$D$7</c:f>
              <c:numCache>
                <c:formatCode>0</c:formatCode>
                <c:ptCount val="3"/>
                <c:pt idx="0">
                  <c:v>4.6455406000000004</c:v>
                </c:pt>
                <c:pt idx="1">
                  <c:v>4.3282845999999999</c:v>
                </c:pt>
                <c:pt idx="2">
                  <c:v>5.3685840000000002</c:v>
                </c:pt>
              </c:numCache>
            </c:numRef>
          </c:val>
          <c:extLst>
            <c:ext xmlns:c16="http://schemas.microsoft.com/office/drawing/2014/chart" uri="{C3380CC4-5D6E-409C-BE32-E72D297353CC}">
              <c16:uniqueId val="{00000008-3497-4DBF-9EE1-099858D0D639}"/>
            </c:ext>
          </c:extLst>
        </c:ser>
        <c:dLbls>
          <c:dLblPos val="outEnd"/>
          <c:showLegendKey val="0"/>
          <c:showVal val="1"/>
          <c:showCatName val="0"/>
          <c:showSerName val="0"/>
          <c:showPercent val="0"/>
          <c:showBubbleSize val="0"/>
        </c:dLbls>
        <c:gapWidth val="219"/>
        <c:overlap val="-27"/>
        <c:axId val="1405662816"/>
        <c:axId val="1186050608"/>
      </c:barChart>
      <c:catAx>
        <c:axId val="140566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6050608"/>
        <c:crosses val="autoZero"/>
        <c:auto val="1"/>
        <c:lblAlgn val="ctr"/>
        <c:lblOffset val="100"/>
        <c:noMultiLvlLbl val="0"/>
      </c:catAx>
      <c:valAx>
        <c:axId val="1186050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5662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0E7F1AAB-784A-4870-9D99-CEC13D449AFC}" type="datetimeFigureOut">
              <a:rPr lang="en-US"/>
              <a:pPr>
                <a:defRPr/>
              </a:pPr>
              <a:t>5/25/2021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54F00D85-0EAC-45AD-8763-FFE01AA046C7}" type="slidenum">
              <a:rPr lang="en-US"/>
              <a:pPr>
                <a:defRPr/>
              </a:pPr>
              <a:t>‹#›</a:t>
            </a:fld>
            <a:endParaRPr lang="en-US"/>
          </a:p>
        </p:txBody>
      </p:sp>
    </p:spTree>
    <p:extLst>
      <p:ext uri="{BB962C8B-B14F-4D97-AF65-F5344CB8AC3E}">
        <p14:creationId xmlns:p14="http://schemas.microsoft.com/office/powerpoint/2010/main" val="3681907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F47A5BC7-7F45-4ED9-9D28-5612D36BF61A}" type="datetimeFigureOut">
              <a:rPr lang="en-GB"/>
              <a:pPr>
                <a:defRPr/>
              </a:pPr>
              <a:t>25/05/2021</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GB"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DA98E79F-C5E8-488E-BA68-D14544C50729}" type="slidenum">
              <a:rPr lang="en-GB"/>
              <a:pPr>
                <a:defRPr/>
              </a:pPr>
              <a:t>‹#›</a:t>
            </a:fld>
            <a:endParaRPr lang="en-GB"/>
          </a:p>
        </p:txBody>
      </p:sp>
    </p:spTree>
    <p:extLst>
      <p:ext uri="{BB962C8B-B14F-4D97-AF65-F5344CB8AC3E}">
        <p14:creationId xmlns:p14="http://schemas.microsoft.com/office/powerpoint/2010/main" val="3124265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142875"/>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A98E79F-C5E8-488E-BA68-D14544C50729}" type="slidenum">
              <a:rPr lang="en-GB" smtClean="0"/>
              <a:pPr>
                <a:defRPr/>
              </a:pPr>
              <a:t>1</a:t>
            </a:fld>
            <a:endParaRPr lang="en-GB"/>
          </a:p>
        </p:txBody>
      </p:sp>
    </p:spTree>
    <p:extLst>
      <p:ext uri="{BB962C8B-B14F-4D97-AF65-F5344CB8AC3E}">
        <p14:creationId xmlns:p14="http://schemas.microsoft.com/office/powerpoint/2010/main" val="115402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A98E79F-C5E8-488E-BA68-D14544C50729}" type="slidenum">
              <a:rPr lang="en-GB" smtClean="0"/>
              <a:pPr>
                <a:defRPr/>
              </a:pPr>
              <a:t>3</a:t>
            </a:fld>
            <a:endParaRPr lang="en-GB"/>
          </a:p>
        </p:txBody>
      </p:sp>
    </p:spTree>
    <p:extLst>
      <p:ext uri="{BB962C8B-B14F-4D97-AF65-F5344CB8AC3E}">
        <p14:creationId xmlns:p14="http://schemas.microsoft.com/office/powerpoint/2010/main" val="355798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child functional module, disability arises from an unaccommodating environment. Therefore, the locus is o providing children with tools they need to participate fully in the society. </a:t>
            </a:r>
          </a:p>
          <a:p>
            <a:r>
              <a:rPr lang="en-US" dirty="0"/>
              <a:t>Above is the example for this, a child has a functional difficulty i.e. myopia and cannot see well but if the child has glasses, this functional difficulty would not result in a disability. The disability arises when the child is not provided with glasses that enable them to see well. </a:t>
            </a:r>
          </a:p>
        </p:txBody>
      </p:sp>
      <p:sp>
        <p:nvSpPr>
          <p:cNvPr id="4" name="Slide Number Placeholder 3"/>
          <p:cNvSpPr>
            <a:spLocks noGrp="1"/>
          </p:cNvSpPr>
          <p:nvPr>
            <p:ph type="sldNum" sz="quarter" idx="5"/>
          </p:nvPr>
        </p:nvSpPr>
        <p:spPr/>
        <p:txBody>
          <a:bodyPr/>
          <a:lstStyle/>
          <a:p>
            <a:pPr>
              <a:defRPr/>
            </a:pPr>
            <a:fld id="{DA98E79F-C5E8-488E-BA68-D14544C50729}" type="slidenum">
              <a:rPr lang="en-GB" smtClean="0"/>
              <a:pPr>
                <a:defRPr/>
              </a:pPr>
              <a:t>5</a:t>
            </a:fld>
            <a:endParaRPr lang="en-GB"/>
          </a:p>
        </p:txBody>
      </p:sp>
    </p:spTree>
    <p:extLst>
      <p:ext uri="{BB962C8B-B14F-4D97-AF65-F5344CB8AC3E}">
        <p14:creationId xmlns:p14="http://schemas.microsoft.com/office/powerpoint/2010/main" val="3331588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 audience that these estimations are based on responses by mothers/caretakers and are not based on medical assessment</a:t>
            </a:r>
          </a:p>
        </p:txBody>
      </p:sp>
      <p:sp>
        <p:nvSpPr>
          <p:cNvPr id="4" name="Slide Number Placeholder 3"/>
          <p:cNvSpPr>
            <a:spLocks noGrp="1"/>
          </p:cNvSpPr>
          <p:nvPr>
            <p:ph type="sldNum" sz="quarter" idx="5"/>
          </p:nvPr>
        </p:nvSpPr>
        <p:spPr/>
        <p:txBody>
          <a:bodyPr/>
          <a:lstStyle/>
          <a:p>
            <a:pPr>
              <a:defRPr/>
            </a:pPr>
            <a:fld id="{DA98E79F-C5E8-488E-BA68-D14544C50729}" type="slidenum">
              <a:rPr lang="en-GB" smtClean="0"/>
              <a:pPr>
                <a:defRPr/>
              </a:pPr>
              <a:t>9</a:t>
            </a:fld>
            <a:endParaRPr lang="en-GB"/>
          </a:p>
        </p:txBody>
      </p:sp>
    </p:spTree>
    <p:extLst>
      <p:ext uri="{BB962C8B-B14F-4D97-AF65-F5344CB8AC3E}">
        <p14:creationId xmlns:p14="http://schemas.microsoft.com/office/powerpoint/2010/main" val="162463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A98E79F-C5E8-488E-BA68-D14544C50729}" type="slidenum">
              <a:rPr lang="en-GB" smtClean="0"/>
              <a:pPr>
                <a:defRPr/>
              </a:pPr>
              <a:t>11</a:t>
            </a:fld>
            <a:endParaRPr lang="en-GB"/>
          </a:p>
        </p:txBody>
      </p:sp>
    </p:spTree>
    <p:extLst>
      <p:ext uri="{BB962C8B-B14F-4D97-AF65-F5344CB8AC3E}">
        <p14:creationId xmlns:p14="http://schemas.microsoft.com/office/powerpoint/2010/main" val="2389089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8737600" y="6245225"/>
            <a:ext cx="2844800" cy="476250"/>
          </a:xfrm>
          <a:prstGeom prst="rect">
            <a:avLst/>
          </a:prstGeom>
        </p:spPr>
        <p:txBody>
          <a:bodyPr/>
          <a:lstStyle>
            <a:lvl1pPr>
              <a:defRPr/>
            </a:lvl1pPr>
          </a:lstStyle>
          <a:p>
            <a:pPr>
              <a:defRPr/>
            </a:pPr>
            <a:fld id="{6EB1CCE2-4D3C-499B-8C97-226DA5AD9E57}" type="slidenum">
              <a:rPr lang="en-US"/>
              <a:pPr>
                <a:defRPr/>
              </a:pPr>
              <a:t>‹#›</a:t>
            </a:fld>
            <a:endParaRPr lang="en-US"/>
          </a:p>
        </p:txBody>
      </p:sp>
    </p:spTree>
    <p:extLst>
      <p:ext uri="{BB962C8B-B14F-4D97-AF65-F5344CB8AC3E}">
        <p14:creationId xmlns:p14="http://schemas.microsoft.com/office/powerpoint/2010/main" val="385583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20B16515-CE67-4A87-9C03-B5CC6E3403A7}" type="slidenum">
              <a:rPr lang="en-US"/>
              <a:pPr>
                <a:defRPr/>
              </a:pPr>
              <a:t>‹#›</a:t>
            </a:fld>
            <a:endParaRPr lang="en-US"/>
          </a:p>
        </p:txBody>
      </p:sp>
    </p:spTree>
    <p:extLst>
      <p:ext uri="{BB962C8B-B14F-4D97-AF65-F5344CB8AC3E}">
        <p14:creationId xmlns:p14="http://schemas.microsoft.com/office/powerpoint/2010/main" val="25628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8737600" y="6245225"/>
            <a:ext cx="2844800" cy="476250"/>
          </a:xfrm>
          <a:prstGeom prst="rect">
            <a:avLst/>
          </a:prstGeom>
        </p:spPr>
        <p:txBody>
          <a:bodyPr/>
          <a:lstStyle>
            <a:lvl1pPr>
              <a:defRPr/>
            </a:lvl1pPr>
          </a:lstStyle>
          <a:p>
            <a:pPr>
              <a:defRPr/>
            </a:pPr>
            <a:fld id="{3D7403FE-597F-41BA-8FB8-FDE27FBF0ED5}" type="slidenum">
              <a:rPr lang="en-US"/>
              <a:pPr>
                <a:defRPr/>
              </a:pPr>
              <a:t>‹#›</a:t>
            </a:fld>
            <a:endParaRPr lang="en-US"/>
          </a:p>
        </p:txBody>
      </p:sp>
    </p:spTree>
    <p:extLst>
      <p:ext uri="{BB962C8B-B14F-4D97-AF65-F5344CB8AC3E}">
        <p14:creationId xmlns:p14="http://schemas.microsoft.com/office/powerpoint/2010/main" val="2306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894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8737600" y="6245225"/>
            <a:ext cx="2844800" cy="476250"/>
          </a:xfrm>
          <a:prstGeom prst="rect">
            <a:avLst/>
          </a:prstGeom>
        </p:spPr>
        <p:txBody>
          <a:bodyPr/>
          <a:lstStyle>
            <a:lvl1pPr>
              <a:defRPr/>
            </a:lvl1pPr>
          </a:lstStyle>
          <a:p>
            <a:pPr>
              <a:defRPr/>
            </a:pPr>
            <a:fld id="{52FC2906-A1FF-4C54-8A0F-8507320A7490}" type="slidenum">
              <a:rPr lang="en-US"/>
              <a:pPr>
                <a:defRPr/>
              </a:pPr>
              <a:t>‹#›</a:t>
            </a:fld>
            <a:endParaRPr lang="en-US"/>
          </a:p>
        </p:txBody>
      </p:sp>
    </p:spTree>
    <p:extLst>
      <p:ext uri="{BB962C8B-B14F-4D97-AF65-F5344CB8AC3E}">
        <p14:creationId xmlns:p14="http://schemas.microsoft.com/office/powerpoint/2010/main" val="379812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6" name="Slide Number Placeholder 6"/>
          <p:cNvSpPr>
            <a:spLocks noGrp="1"/>
          </p:cNvSpPr>
          <p:nvPr>
            <p:ph type="sldNum" sz="quarter" idx="11"/>
          </p:nvPr>
        </p:nvSpPr>
        <p:spPr>
          <a:xfrm>
            <a:off x="11680825" y="6245225"/>
            <a:ext cx="511175" cy="476250"/>
          </a:xfrm>
          <a:prstGeom prst="rect">
            <a:avLst/>
          </a:prstGeom>
        </p:spPr>
        <p:txBody>
          <a:bodyPr/>
          <a:lstStyle>
            <a:lvl1pPr>
              <a:defRPr/>
            </a:lvl1pPr>
          </a:lstStyle>
          <a:p>
            <a:pPr>
              <a:defRPr/>
            </a:pPr>
            <a:fld id="{40ABC473-08DC-4BDE-8B92-D40B9F2B1AC7}" type="slidenum">
              <a:rPr lang="en-US"/>
              <a:pPr>
                <a:defRPr/>
              </a:pPr>
              <a:t>‹#›</a:t>
            </a:fld>
            <a:endParaRPr lang="en-US"/>
          </a:p>
        </p:txBody>
      </p:sp>
    </p:spTree>
    <p:extLst>
      <p:ext uri="{BB962C8B-B14F-4D97-AF65-F5344CB8AC3E}">
        <p14:creationId xmlns:p14="http://schemas.microsoft.com/office/powerpoint/2010/main" val="376311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8" name="Slide Number Placeholder 8"/>
          <p:cNvSpPr>
            <a:spLocks noGrp="1"/>
          </p:cNvSpPr>
          <p:nvPr>
            <p:ph type="sldNum" sz="quarter" idx="11"/>
          </p:nvPr>
        </p:nvSpPr>
        <p:spPr>
          <a:xfrm>
            <a:off x="8737600" y="6245225"/>
            <a:ext cx="2844800" cy="476250"/>
          </a:xfrm>
          <a:prstGeom prst="rect">
            <a:avLst/>
          </a:prstGeom>
        </p:spPr>
        <p:txBody>
          <a:bodyPr/>
          <a:lstStyle>
            <a:lvl1pPr>
              <a:defRPr/>
            </a:lvl1pPr>
          </a:lstStyle>
          <a:p>
            <a:pPr>
              <a:defRPr/>
            </a:pPr>
            <a:fld id="{268F4A9F-7AF5-4CDF-A49F-D9500D9B0CC4}" type="slidenum">
              <a:rPr lang="en-US"/>
              <a:pPr>
                <a:defRPr/>
              </a:pPr>
              <a:t>‹#›</a:t>
            </a:fld>
            <a:endParaRPr lang="en-US"/>
          </a:p>
        </p:txBody>
      </p:sp>
    </p:spTree>
    <p:extLst>
      <p:ext uri="{BB962C8B-B14F-4D97-AF65-F5344CB8AC3E}">
        <p14:creationId xmlns:p14="http://schemas.microsoft.com/office/powerpoint/2010/main" val="223230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4" name="Slide Number Placeholder 4"/>
          <p:cNvSpPr>
            <a:spLocks noGrp="1"/>
          </p:cNvSpPr>
          <p:nvPr>
            <p:ph type="sldNum" sz="quarter" idx="11"/>
          </p:nvPr>
        </p:nvSpPr>
        <p:spPr>
          <a:xfrm>
            <a:off x="8737600" y="6245225"/>
            <a:ext cx="2844800" cy="476250"/>
          </a:xfrm>
          <a:prstGeom prst="rect">
            <a:avLst/>
          </a:prstGeom>
        </p:spPr>
        <p:txBody>
          <a:bodyPr/>
          <a:lstStyle>
            <a:lvl1pPr>
              <a:defRPr/>
            </a:lvl1pPr>
          </a:lstStyle>
          <a:p>
            <a:pPr>
              <a:defRPr/>
            </a:pPr>
            <a:fld id="{7777438D-C079-42C7-93E6-E0FD44025199}" type="slidenum">
              <a:rPr lang="en-US"/>
              <a:pPr>
                <a:defRPr/>
              </a:pPr>
              <a:t>‹#›</a:t>
            </a:fld>
            <a:endParaRPr lang="en-US"/>
          </a:p>
        </p:txBody>
      </p:sp>
    </p:spTree>
    <p:extLst>
      <p:ext uri="{BB962C8B-B14F-4D97-AF65-F5344CB8AC3E}">
        <p14:creationId xmlns:p14="http://schemas.microsoft.com/office/powerpoint/2010/main" val="37707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2A4E042F-D99C-4ABE-9ED0-6042A6405057}" type="slidenum">
              <a:rPr lang="en-US"/>
              <a:pPr>
                <a:defRPr/>
              </a:pPr>
              <a:t>‹#›</a:t>
            </a:fld>
            <a:endParaRPr lang="en-US"/>
          </a:p>
        </p:txBody>
      </p:sp>
    </p:spTree>
    <p:extLst>
      <p:ext uri="{BB962C8B-B14F-4D97-AF65-F5344CB8AC3E}">
        <p14:creationId xmlns:p14="http://schemas.microsoft.com/office/powerpoint/2010/main" val="190564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1DBBB9A9-D5BB-4335-BBD0-67386F69368A}" type="slidenum">
              <a:rPr lang="en-US"/>
              <a:pPr>
                <a:defRPr/>
              </a:pPr>
              <a:t>‹#›</a:t>
            </a:fld>
            <a:endParaRPr lang="en-US"/>
          </a:p>
        </p:txBody>
      </p:sp>
    </p:spTree>
    <p:extLst>
      <p:ext uri="{BB962C8B-B14F-4D97-AF65-F5344CB8AC3E}">
        <p14:creationId xmlns:p14="http://schemas.microsoft.com/office/powerpoint/2010/main" val="165842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FE9FE5A6-35CC-4D96-AB13-748AD631845F}" type="slidenum">
              <a:rPr lang="en-US"/>
              <a:pPr>
                <a:defRPr/>
              </a:pPr>
              <a:t>‹#›</a:t>
            </a:fld>
            <a:endParaRPr lang="en-US"/>
          </a:p>
        </p:txBody>
      </p:sp>
    </p:spTree>
    <p:extLst>
      <p:ext uri="{BB962C8B-B14F-4D97-AF65-F5344CB8AC3E}">
        <p14:creationId xmlns:p14="http://schemas.microsoft.com/office/powerpoint/2010/main" val="34453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13520" y="6126164"/>
            <a:ext cx="2468880" cy="4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
          <p:cNvSpPr>
            <a:spLocks noChangeArrowheads="1"/>
          </p:cNvSpPr>
          <p:nvPr userDrawn="1"/>
        </p:nvSpPr>
        <p:spPr bwMode="auto">
          <a:xfrm>
            <a:off x="609600" y="1371600"/>
            <a:ext cx="10972800" cy="76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76" r:id="rId1"/>
    <p:sldLayoutId id="2147483775"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ctr" rtl="0" eaLnBrk="0" fontAlgn="base" hangingPunct="0">
        <a:spcBef>
          <a:spcPct val="0"/>
        </a:spcBef>
        <a:spcAft>
          <a:spcPct val="0"/>
        </a:spcAft>
        <a:defRPr sz="4400">
          <a:solidFill>
            <a:schemeClr val="tx2"/>
          </a:solidFill>
          <a:latin typeface="+mn-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wo female learners sit next to each other during their inclusive education programme in Cameroon. They are both smiling. ">
            <a:extLst>
              <a:ext uri="{FF2B5EF4-FFF2-40B4-BE49-F238E27FC236}">
                <a16:creationId xmlns:a16="http://schemas.microsoft.com/office/drawing/2014/main" id="{88E82AC3-571E-419E-A2D4-94D5DDB8DF2E}"/>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1935394"/>
            <a:ext cx="6404653" cy="4269768"/>
          </a:xfrm>
          <a:prstGeom prst="rect">
            <a:avLst/>
          </a:prstGeom>
        </p:spPr>
      </p:pic>
      <p:sp>
        <p:nvSpPr>
          <p:cNvPr id="7" name="TextBox 6" descr="Regional webinar&#10;&#10;Gender and disability inclusion in education: evidence from West and Central Africa">
            <a:extLst>
              <a:ext uri="{FF2B5EF4-FFF2-40B4-BE49-F238E27FC236}">
                <a16:creationId xmlns:a16="http://schemas.microsoft.com/office/drawing/2014/main" id="{80151984-4683-47D0-869E-2855A95F009B}"/>
              </a:ext>
            </a:extLst>
          </p:cNvPr>
          <p:cNvSpPr txBox="1"/>
          <p:nvPr/>
        </p:nvSpPr>
        <p:spPr>
          <a:xfrm>
            <a:off x="7072658" y="2865438"/>
            <a:ext cx="4547842" cy="2308324"/>
          </a:xfrm>
          <a:prstGeom prst="rect">
            <a:avLst/>
          </a:prstGeom>
          <a:solidFill>
            <a:srgbClr val="ECF8FE"/>
          </a:solidFill>
        </p:spPr>
        <p:txBody>
          <a:bodyPr wrap="square" rtlCol="0">
            <a:spAutoFit/>
          </a:bodyPr>
          <a:lstStyle/>
          <a:p>
            <a:pPr algn="l"/>
            <a:r>
              <a:rPr lang="en-GB" sz="2400" b="1" dirty="0"/>
              <a:t>Regional Webinar</a:t>
            </a:r>
          </a:p>
          <a:p>
            <a:pPr algn="l"/>
            <a:endParaRPr lang="en-GB" sz="2400" b="1" dirty="0"/>
          </a:p>
          <a:p>
            <a:pPr algn="l"/>
            <a:r>
              <a:rPr lang="en-GB" sz="2400" b="1" dirty="0"/>
              <a:t>Gender and disability inclusion in education: evidence from West and Central Africa</a:t>
            </a:r>
            <a:endParaRPr lang="en-US" sz="2400" dirty="0"/>
          </a:p>
        </p:txBody>
      </p:sp>
      <p:sp>
        <p:nvSpPr>
          <p:cNvPr id="3" name="Subtitle 2" descr="Education for children with disabilities in West and Central Africa ">
            <a:extLst>
              <a:ext uri="{FF2B5EF4-FFF2-40B4-BE49-F238E27FC236}">
                <a16:creationId xmlns:a16="http://schemas.microsoft.com/office/drawing/2014/main" id="{4968D7E2-CADB-4AE2-840D-390B3D7FF461}"/>
              </a:ext>
              <a:ext uri="{C183D7F6-B498-43B3-948B-1728B52AA6E4}">
                <adec:decorative xmlns:adec="http://schemas.microsoft.com/office/drawing/2017/decorative" val="0"/>
              </a:ext>
            </a:extLst>
          </p:cNvPr>
          <p:cNvSpPr>
            <a:spLocks noGrp="1"/>
          </p:cNvSpPr>
          <p:nvPr>
            <p:ph type="title" idx="4294967295"/>
          </p:nvPr>
        </p:nvSpPr>
        <p:spPr bwMode="auto">
          <a:xfrm>
            <a:off x="486096" y="506984"/>
            <a:ext cx="11219808" cy="105092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mn-lt"/>
                <a:ea typeface="+mn-ea"/>
                <a:cs typeface="+mn-cs"/>
              </a:rPr>
              <a:t>Education for children with disabilities in West and Central Africa</a:t>
            </a:r>
          </a:p>
        </p:txBody>
      </p:sp>
      <p:sp>
        <p:nvSpPr>
          <p:cNvPr id="4" name="Slide Number Placeholder 3">
            <a:extLst>
              <a:ext uri="{FF2B5EF4-FFF2-40B4-BE49-F238E27FC236}">
                <a16:creationId xmlns:a16="http://schemas.microsoft.com/office/drawing/2014/main" id="{FE4E683A-593F-4221-BDF6-F3C1B03A869F}"/>
              </a:ext>
              <a:ext uri="{C183D7F6-B498-43B3-948B-1728B52AA6E4}">
                <adec:decorative xmlns:adec="http://schemas.microsoft.com/office/drawing/2017/decorative" val="1"/>
              </a:ext>
            </a:extLst>
          </p:cNvPr>
          <p:cNvSpPr>
            <a:spLocks noGrp="1"/>
          </p:cNvSpPr>
          <p:nvPr>
            <p:ph type="sldNum" sz="quarter" idx="12"/>
          </p:nvPr>
        </p:nvSpPr>
        <p:spPr/>
        <p:txBody>
          <a:bodyPr/>
          <a:lstStyle/>
          <a:p>
            <a:endParaRPr lang="en-US"/>
          </a:p>
          <a:p>
            <a:endParaRPr lang="en-US"/>
          </a:p>
        </p:txBody>
      </p:sp>
    </p:spTree>
    <p:extLst>
      <p:ext uri="{BB962C8B-B14F-4D97-AF65-F5344CB8AC3E}">
        <p14:creationId xmlns:p14="http://schemas.microsoft.com/office/powerpoint/2010/main" val="277026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EB4A4-EAD1-443C-9426-6318024F871E}"/>
              </a:ext>
            </a:extLst>
          </p:cNvPr>
          <p:cNvSpPr>
            <a:spLocks noGrp="1"/>
          </p:cNvSpPr>
          <p:nvPr>
            <p:ph idx="1"/>
          </p:nvPr>
        </p:nvSpPr>
        <p:spPr>
          <a:xfrm>
            <a:off x="315074" y="5040128"/>
            <a:ext cx="11242348" cy="3467767"/>
          </a:xfrm>
        </p:spPr>
        <p:txBody>
          <a:bodyPr/>
          <a:lstStyle/>
          <a:p>
            <a:pPr>
              <a:spcBef>
                <a:spcPts val="300"/>
              </a:spcBef>
            </a:pPr>
            <a:r>
              <a:rPr lang="en-US" sz="2100" dirty="0"/>
              <a:t>Children with any or multiple functional difficulties are more likely to be out of school and not attending school at the right age. </a:t>
            </a:r>
          </a:p>
          <a:p>
            <a:pPr>
              <a:spcBef>
                <a:spcPts val="300"/>
              </a:spcBef>
            </a:pPr>
            <a:r>
              <a:rPr lang="en-US" sz="2100" dirty="0"/>
              <a:t>Among children with functional difficulties, girls are more likely to attend school at the right age than boys, with no significant gender disparities for being out of school.  </a:t>
            </a:r>
          </a:p>
        </p:txBody>
      </p:sp>
      <p:graphicFrame>
        <p:nvGraphicFramePr>
          <p:cNvPr id="6" name="Chart 5" descr="This diagram shows the percentage of out of school children and percentage of children attending school at the right age. ">
            <a:extLst>
              <a:ext uri="{FF2B5EF4-FFF2-40B4-BE49-F238E27FC236}">
                <a16:creationId xmlns:a16="http://schemas.microsoft.com/office/drawing/2014/main" id="{AE2FBD64-89CD-49ED-9585-5876FB96D2BB}"/>
              </a:ext>
            </a:extLst>
          </p:cNvPr>
          <p:cNvGraphicFramePr>
            <a:graphicFrameLocks/>
          </p:cNvGraphicFramePr>
          <p:nvPr>
            <p:extLst>
              <p:ext uri="{D42A27DB-BD31-4B8C-83A1-F6EECF244321}">
                <p14:modId xmlns:p14="http://schemas.microsoft.com/office/powerpoint/2010/main" val="3086684932"/>
              </p:ext>
            </p:extLst>
          </p:nvPr>
        </p:nvGraphicFramePr>
        <p:xfrm>
          <a:off x="609599" y="1453919"/>
          <a:ext cx="10763893" cy="358621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75B822C7-FCCD-4BF4-91AC-01507CD88A26}"/>
              </a:ext>
            </a:extLst>
          </p:cNvPr>
          <p:cNvSpPr>
            <a:spLocks noGrp="1"/>
          </p:cNvSpPr>
          <p:nvPr>
            <p:ph type="title"/>
          </p:nvPr>
        </p:nvSpPr>
        <p:spPr>
          <a:xfrm>
            <a:off x="609599" y="174041"/>
            <a:ext cx="11267327" cy="1143000"/>
          </a:xfrm>
        </p:spPr>
        <p:txBody>
          <a:bodyPr/>
          <a:lstStyle/>
          <a:p>
            <a:pPr algn="l"/>
            <a:r>
              <a:rPr lang="en-US" sz="2800" dirty="0"/>
              <a:t>4.2. Percentage of out of school children and percentage of children attending school at the right age (5-17 years old) in the 9 countries</a:t>
            </a:r>
            <a:endParaRPr lang="en-US" sz="4000" dirty="0"/>
          </a:p>
        </p:txBody>
      </p:sp>
    </p:spTree>
    <p:extLst>
      <p:ext uri="{BB962C8B-B14F-4D97-AF65-F5344CB8AC3E}">
        <p14:creationId xmlns:p14="http://schemas.microsoft.com/office/powerpoint/2010/main" val="49303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EB4A4-EAD1-443C-9426-6318024F871E}"/>
              </a:ext>
            </a:extLst>
          </p:cNvPr>
          <p:cNvSpPr>
            <a:spLocks noGrp="1"/>
          </p:cNvSpPr>
          <p:nvPr>
            <p:ph idx="1"/>
          </p:nvPr>
        </p:nvSpPr>
        <p:spPr>
          <a:xfrm>
            <a:off x="469945" y="5030528"/>
            <a:ext cx="11006437" cy="3755663"/>
          </a:xfrm>
        </p:spPr>
        <p:txBody>
          <a:bodyPr/>
          <a:lstStyle/>
          <a:p>
            <a:r>
              <a:rPr lang="en-US" sz="2000" dirty="0"/>
              <a:t>Children aged 5 to 17 with any functional difficulty are </a:t>
            </a:r>
            <a:r>
              <a:rPr lang="en-US" sz="2000" b="1" dirty="0"/>
              <a:t>less likely</a:t>
            </a:r>
            <a:r>
              <a:rPr lang="en-US" sz="2000" dirty="0"/>
              <a:t> to attend school than children without any functional difficulty</a:t>
            </a:r>
          </a:p>
          <a:p>
            <a:r>
              <a:rPr lang="en-US" sz="2000" dirty="0"/>
              <a:t>Among children with functional difficulty, in relation to the probability to being out of school, there is no significant difference between boys and girls in the attendance rate</a:t>
            </a:r>
          </a:p>
        </p:txBody>
      </p:sp>
      <p:graphicFrame>
        <p:nvGraphicFramePr>
          <p:cNvPr id="7" name="Chart 6" descr="This diagram shows the current school attendance for children aged 5-17 years old. The data is as follows: &#10;Total -No functional difficulty - 73%&#10;Total - Any functional difficulty - 67%&#10;Girls - No functional difficulty - 71%&#10;Girls - Any functional difficulty - 67%&#10;Boys - No functional difficulty - 75%&#10;Boys - Any functional difficulty - 68%&#10;">
            <a:extLst>
              <a:ext uri="{FF2B5EF4-FFF2-40B4-BE49-F238E27FC236}">
                <a16:creationId xmlns:a16="http://schemas.microsoft.com/office/drawing/2014/main" id="{2BADC785-7B5A-4182-BEA1-996E8873A486}"/>
              </a:ext>
            </a:extLst>
          </p:cNvPr>
          <p:cNvGraphicFramePr>
            <a:graphicFrameLocks/>
          </p:cNvGraphicFramePr>
          <p:nvPr>
            <p:extLst>
              <p:ext uri="{D42A27DB-BD31-4B8C-83A1-F6EECF244321}">
                <p14:modId xmlns:p14="http://schemas.microsoft.com/office/powerpoint/2010/main" val="2017826445"/>
              </p:ext>
            </p:extLst>
          </p:nvPr>
        </p:nvGraphicFramePr>
        <p:xfrm>
          <a:off x="1150706" y="1531608"/>
          <a:ext cx="9010435" cy="33849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5B822C7-FCCD-4BF4-91AC-01507CD88A26}"/>
              </a:ext>
            </a:extLst>
          </p:cNvPr>
          <p:cNvSpPr>
            <a:spLocks noGrp="1"/>
          </p:cNvSpPr>
          <p:nvPr>
            <p:ph type="title"/>
          </p:nvPr>
        </p:nvSpPr>
        <p:spPr>
          <a:xfrm>
            <a:off x="524933" y="274638"/>
            <a:ext cx="11142133" cy="1143000"/>
          </a:xfrm>
        </p:spPr>
        <p:txBody>
          <a:bodyPr/>
          <a:lstStyle/>
          <a:p>
            <a:pPr algn="l"/>
            <a:r>
              <a:rPr lang="en-US" sz="3200" dirty="0"/>
              <a:t>4.3. Current school attendance for children aged 5 to 17 years old in the 9 countries</a:t>
            </a:r>
          </a:p>
        </p:txBody>
      </p:sp>
    </p:spTree>
    <p:extLst>
      <p:ext uri="{BB962C8B-B14F-4D97-AF65-F5344CB8AC3E}">
        <p14:creationId xmlns:p14="http://schemas.microsoft.com/office/powerpoint/2010/main" val="326386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application showing how literacy and numeracy skills are measured. &#10;&#10;Literacy skills: Pronounce 90% of words accurately; Interpret information; Answer inferential questions. &#10;&#10;Numeracy skills: Read numbers aloud; Determine which number is larger; Calculate simple addition questions; Recognize patterns in a sequence. ">
            <a:extLst>
              <a:ext uri="{FF2B5EF4-FFF2-40B4-BE49-F238E27FC236}">
                <a16:creationId xmlns:a16="http://schemas.microsoft.com/office/drawing/2014/main" id="{D17DC169-ECD9-443D-8D30-BC10F06BD9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091" y="1600200"/>
            <a:ext cx="10356231" cy="4430157"/>
          </a:xfrm>
        </p:spPr>
      </p:pic>
      <p:sp>
        <p:nvSpPr>
          <p:cNvPr id="2" name="Title 1">
            <a:extLst>
              <a:ext uri="{FF2B5EF4-FFF2-40B4-BE49-F238E27FC236}">
                <a16:creationId xmlns:a16="http://schemas.microsoft.com/office/drawing/2014/main" id="{60D17895-F0B3-4552-B906-62FFDF6B9E7E}"/>
              </a:ext>
            </a:extLst>
          </p:cNvPr>
          <p:cNvSpPr>
            <a:spLocks noGrp="1"/>
          </p:cNvSpPr>
          <p:nvPr>
            <p:ph type="title"/>
          </p:nvPr>
        </p:nvSpPr>
        <p:spPr/>
        <p:txBody>
          <a:bodyPr/>
          <a:lstStyle/>
          <a:p>
            <a:pPr algn="l"/>
            <a:r>
              <a:rPr lang="en-US" sz="3200" dirty="0"/>
              <a:t>4.4. How are literacy and numeracy skills measured?</a:t>
            </a:r>
          </a:p>
        </p:txBody>
      </p:sp>
    </p:spTree>
    <p:extLst>
      <p:ext uri="{BB962C8B-B14F-4D97-AF65-F5344CB8AC3E}">
        <p14:creationId xmlns:p14="http://schemas.microsoft.com/office/powerpoint/2010/main" val="637255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0">
            <a:extLst>
              <a:ext uri="{FF2B5EF4-FFF2-40B4-BE49-F238E27FC236}">
                <a16:creationId xmlns:a16="http://schemas.microsoft.com/office/drawing/2014/main" id="{0CECC8C8-5C47-442F-8E1B-16E62E817B26}"/>
              </a:ext>
            </a:extLst>
          </p:cNvPr>
          <p:cNvSpPr txBox="1">
            <a:spLocks/>
          </p:cNvSpPr>
          <p:nvPr/>
        </p:nvSpPr>
        <p:spPr bwMode="auto">
          <a:xfrm>
            <a:off x="202516" y="4983681"/>
            <a:ext cx="11238725" cy="416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000" kern="0" dirty="0"/>
              <a:t>Children aged 7 to 14 with functional </a:t>
            </a:r>
            <a:r>
              <a:rPr lang="en-US" sz="2000" dirty="0"/>
              <a:t>difficulties are </a:t>
            </a:r>
            <a:r>
              <a:rPr lang="en-US" sz="2000" b="1" dirty="0"/>
              <a:t>less likely</a:t>
            </a:r>
            <a:r>
              <a:rPr lang="en-US" sz="2000" dirty="0"/>
              <a:t> </a:t>
            </a:r>
            <a:r>
              <a:rPr lang="en-US" sz="2000" kern="0" dirty="0"/>
              <a:t>to have foundational reading skills than children with no functional difficulty</a:t>
            </a:r>
          </a:p>
          <a:p>
            <a:r>
              <a:rPr lang="en-US" sz="2000" dirty="0"/>
              <a:t>While girls with no functional difficulty perform a little better than boys with no functional difficulty, girls with functional difficulties perform less than boys with functional difficulties  </a:t>
            </a:r>
            <a:endParaRPr lang="en-US" sz="2000" kern="0" dirty="0"/>
          </a:p>
        </p:txBody>
      </p:sp>
      <p:graphicFrame>
        <p:nvGraphicFramePr>
          <p:cNvPr id="5" name="Chart 4" descr="This chart shows foundational reading skills expected at Grade 2/ Grade 3 level by no functional difficulty, any functional difficulty, and multiple functional difficulties. &#10;The chart shows that girls with no functional difficulty have higher reading levels compared to boys. Boys with any functional difficulty have higher reading levels compared to girls, and boys with multiple functional difficulties have higher reading levels compared to girls. ">
            <a:extLst>
              <a:ext uri="{FF2B5EF4-FFF2-40B4-BE49-F238E27FC236}">
                <a16:creationId xmlns:a16="http://schemas.microsoft.com/office/drawing/2014/main" id="{3C2FDA8D-9C76-4466-83DC-C7E50D94086F}"/>
              </a:ext>
            </a:extLst>
          </p:cNvPr>
          <p:cNvGraphicFramePr>
            <a:graphicFrameLocks/>
          </p:cNvGraphicFramePr>
          <p:nvPr>
            <p:extLst>
              <p:ext uri="{D42A27DB-BD31-4B8C-83A1-F6EECF244321}">
                <p14:modId xmlns:p14="http://schemas.microsoft.com/office/powerpoint/2010/main" val="947142116"/>
              </p:ext>
            </p:extLst>
          </p:nvPr>
        </p:nvGraphicFramePr>
        <p:xfrm>
          <a:off x="1233889" y="1542268"/>
          <a:ext cx="9430438" cy="3441413"/>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0626A76E-2B06-4906-AB77-4EA67FCC1BE1}"/>
              </a:ext>
            </a:extLst>
          </p:cNvPr>
          <p:cNvSpPr>
            <a:spLocks noGrp="1"/>
          </p:cNvSpPr>
          <p:nvPr>
            <p:ph type="title"/>
          </p:nvPr>
        </p:nvSpPr>
        <p:spPr>
          <a:xfrm>
            <a:off x="586829" y="261990"/>
            <a:ext cx="11238725" cy="1143000"/>
          </a:xfrm>
        </p:spPr>
        <p:txBody>
          <a:bodyPr/>
          <a:lstStyle/>
          <a:p>
            <a:pPr algn="l"/>
            <a:r>
              <a:rPr lang="en-US" sz="2800" dirty="0"/>
              <a:t>4.5. Foundational reading skills expected at grade 2/3 level: (children aged 7 to 14 in and out of school) in the 9 countries</a:t>
            </a:r>
            <a:endParaRPr lang="en-US" sz="2800" i="1" dirty="0"/>
          </a:p>
        </p:txBody>
      </p:sp>
    </p:spTree>
    <p:extLst>
      <p:ext uri="{BB962C8B-B14F-4D97-AF65-F5344CB8AC3E}">
        <p14:creationId xmlns:p14="http://schemas.microsoft.com/office/powerpoint/2010/main" val="141631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0">
            <a:extLst>
              <a:ext uri="{FF2B5EF4-FFF2-40B4-BE49-F238E27FC236}">
                <a16:creationId xmlns:a16="http://schemas.microsoft.com/office/drawing/2014/main" id="{0CECC8C8-5C47-442F-8E1B-16E62E817B26}"/>
              </a:ext>
            </a:extLst>
          </p:cNvPr>
          <p:cNvSpPr txBox="1">
            <a:spLocks/>
          </p:cNvSpPr>
          <p:nvPr/>
        </p:nvSpPr>
        <p:spPr bwMode="auto">
          <a:xfrm>
            <a:off x="323445" y="5027603"/>
            <a:ext cx="11258953" cy="328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200" kern="0" dirty="0"/>
              <a:t>Foundational numeracy skills score are even lower than the reading score for all children, with no significant difference between children with and without functional difficulty</a:t>
            </a:r>
          </a:p>
          <a:p>
            <a:r>
              <a:rPr lang="en-US" sz="2200" dirty="0"/>
              <a:t>Girls with functional difficulty are again at a disadvantage compared to boys</a:t>
            </a:r>
            <a:endParaRPr lang="en-US" sz="2200" kern="0" dirty="0"/>
          </a:p>
        </p:txBody>
      </p:sp>
      <p:graphicFrame>
        <p:nvGraphicFramePr>
          <p:cNvPr id="6" name="Chart 5" descr="This chart shows foundational numeracy skills expected at Grade 2 / Grade 3 level for child aged 7-14 according to no functional difficulty, any functional difficulty, and multiple functional difficulties. ">
            <a:extLst>
              <a:ext uri="{FF2B5EF4-FFF2-40B4-BE49-F238E27FC236}">
                <a16:creationId xmlns:a16="http://schemas.microsoft.com/office/drawing/2014/main" id="{F7A36B06-4F5B-476C-B4BC-ECB88BDFB9C3}"/>
              </a:ext>
            </a:extLst>
          </p:cNvPr>
          <p:cNvGraphicFramePr>
            <a:graphicFrameLocks/>
          </p:cNvGraphicFramePr>
          <p:nvPr>
            <p:extLst>
              <p:ext uri="{D42A27DB-BD31-4B8C-83A1-F6EECF244321}">
                <p14:modId xmlns:p14="http://schemas.microsoft.com/office/powerpoint/2010/main" val="2339243900"/>
              </p:ext>
            </p:extLst>
          </p:nvPr>
        </p:nvGraphicFramePr>
        <p:xfrm>
          <a:off x="609599" y="1619480"/>
          <a:ext cx="10972799" cy="3404212"/>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0626A76E-2B06-4906-AB77-4EA67FCC1BE1}"/>
              </a:ext>
            </a:extLst>
          </p:cNvPr>
          <p:cNvSpPr>
            <a:spLocks noGrp="1"/>
          </p:cNvSpPr>
          <p:nvPr>
            <p:ph type="title"/>
          </p:nvPr>
        </p:nvSpPr>
        <p:spPr>
          <a:xfrm>
            <a:off x="609600" y="240772"/>
            <a:ext cx="10972800" cy="1143000"/>
          </a:xfrm>
        </p:spPr>
        <p:txBody>
          <a:bodyPr/>
          <a:lstStyle/>
          <a:p>
            <a:pPr algn="l"/>
            <a:r>
              <a:rPr lang="en-US" sz="2800" dirty="0"/>
              <a:t>4.6. Foundational numeracy skills expected at grade 2/3 level: (children aged 7 to 14 in and out of school) in the 9 countries</a:t>
            </a:r>
            <a:endParaRPr lang="en-US" sz="2800" i="1" dirty="0"/>
          </a:p>
        </p:txBody>
      </p:sp>
    </p:spTree>
    <p:extLst>
      <p:ext uri="{BB962C8B-B14F-4D97-AF65-F5344CB8AC3E}">
        <p14:creationId xmlns:p14="http://schemas.microsoft.com/office/powerpoint/2010/main" val="626033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0A2CE55-186F-4AC3-8D3A-3F002EED0F56}"/>
              </a:ext>
            </a:extLst>
          </p:cNvPr>
          <p:cNvSpPr>
            <a:spLocks noGrp="1"/>
          </p:cNvSpPr>
          <p:nvPr>
            <p:ph idx="1"/>
          </p:nvPr>
        </p:nvSpPr>
        <p:spPr>
          <a:xfrm>
            <a:off x="609600" y="1497458"/>
            <a:ext cx="10969375" cy="7500767"/>
          </a:xfrm>
        </p:spPr>
        <p:txBody>
          <a:bodyPr/>
          <a:lstStyle/>
          <a:p>
            <a:r>
              <a:rPr lang="en-US" sz="2200" dirty="0"/>
              <a:t>Improve existing Education Management Information Systems (EMIS) to </a:t>
            </a:r>
          </a:p>
          <a:p>
            <a:pPr lvl="1"/>
            <a:endParaRPr lang="en-US" sz="1800" dirty="0"/>
          </a:p>
          <a:p>
            <a:pPr lvl="1"/>
            <a:r>
              <a:rPr lang="en-US" sz="2000" dirty="0"/>
              <a:t>collect regular data on children with disabilities/functional difficulties by using harmonized methodology and set of questions and disability disaggregated indicators </a:t>
            </a:r>
          </a:p>
          <a:p>
            <a:pPr lvl="1"/>
            <a:endParaRPr lang="en-US" sz="1800" dirty="0"/>
          </a:p>
          <a:p>
            <a:pPr lvl="1"/>
            <a:r>
              <a:rPr lang="en-US" sz="2000" dirty="0"/>
              <a:t>Include information, on school accessibility and teacher’s skills in inclusive education and in identifying students’ functional difficulties </a:t>
            </a:r>
          </a:p>
          <a:p>
            <a:endParaRPr lang="en-US" sz="1200" dirty="0"/>
          </a:p>
          <a:p>
            <a:r>
              <a:rPr lang="en-US" sz="2200" dirty="0"/>
              <a:t>Improve the existing learning outcomes assessment tools by measuring learning achievements for all students including those with disabilities/functional difficulties </a:t>
            </a:r>
          </a:p>
          <a:p>
            <a:endParaRPr lang="en-US" sz="1200" dirty="0"/>
          </a:p>
          <a:p>
            <a:r>
              <a:rPr lang="en-US" sz="2200" dirty="0"/>
              <a:t>Strengthen partnership with health and social services sectors in the early detection of disabilities/functional difficulties and the implementation of early interventions</a:t>
            </a:r>
          </a:p>
          <a:p>
            <a:endParaRPr lang="en-US" sz="2000" dirty="0"/>
          </a:p>
        </p:txBody>
      </p:sp>
      <p:sp>
        <p:nvSpPr>
          <p:cNvPr id="6" name="Title 5">
            <a:extLst>
              <a:ext uri="{FF2B5EF4-FFF2-40B4-BE49-F238E27FC236}">
                <a16:creationId xmlns:a16="http://schemas.microsoft.com/office/drawing/2014/main" id="{216DA02C-6CDD-4186-83A3-2C24A9BD9D17}"/>
              </a:ext>
            </a:extLst>
          </p:cNvPr>
          <p:cNvSpPr>
            <a:spLocks noGrp="1"/>
          </p:cNvSpPr>
          <p:nvPr>
            <p:ph type="title"/>
          </p:nvPr>
        </p:nvSpPr>
        <p:spPr>
          <a:xfrm>
            <a:off x="609600" y="274638"/>
            <a:ext cx="11200598" cy="899644"/>
          </a:xfrm>
        </p:spPr>
        <p:txBody>
          <a:bodyPr/>
          <a:lstStyle/>
          <a:p>
            <a:pPr algn="l"/>
            <a:r>
              <a:rPr lang="en-US" sz="3600" dirty="0"/>
              <a:t>5. Recommendations</a:t>
            </a:r>
          </a:p>
        </p:txBody>
      </p:sp>
    </p:spTree>
    <p:extLst>
      <p:ext uri="{BB962C8B-B14F-4D97-AF65-F5344CB8AC3E}">
        <p14:creationId xmlns:p14="http://schemas.microsoft.com/office/powerpoint/2010/main" val="342153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Final Slide. Thank you for watching this presentation. ">
            <a:extLst>
              <a:ext uri="{FF2B5EF4-FFF2-40B4-BE49-F238E27FC236}">
                <a16:creationId xmlns:a16="http://schemas.microsoft.com/office/drawing/2014/main" id="{19556A41-88C4-4EEE-A1DF-0E34734A3A80}"/>
              </a:ext>
            </a:extLst>
          </p:cNvPr>
          <p:cNvSpPr>
            <a:spLocks noGrp="1"/>
          </p:cNvSpPr>
          <p:nvPr>
            <p:ph type="title" idx="4294967295"/>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GB" dirty="0"/>
              <a:t>Final slide. Thank you. </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1424" y="391"/>
            <a:ext cx="1706528" cy="1706528"/>
          </a:xfrm>
          <a:prstGeom prst="rect">
            <a:avLst/>
          </a:prstGeom>
        </p:spPr>
      </p:pic>
      <p:sp>
        <p:nvSpPr>
          <p:cNvPr id="3" name="Rectangle 2">
            <a:extLst>
              <a:ext uri="{C183D7F6-B498-43B3-948B-1728B52AA6E4}">
                <adec:decorative xmlns:adec="http://schemas.microsoft.com/office/drawing/2017/decorative" val="1"/>
              </a:ext>
            </a:extLst>
          </p:cNvPr>
          <p:cNvSpPr>
            <a:spLocks noChangeArrowheads="1"/>
          </p:cNvSpPr>
          <p:nvPr/>
        </p:nvSpPr>
        <p:spPr bwMode="auto">
          <a:xfrm>
            <a:off x="9912209" y="6593203"/>
            <a:ext cx="227979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defRPr/>
            </a:pPr>
            <a:r>
              <a:rPr lang="en-US" altLang="en-US" sz="933" dirty="0">
                <a:solidFill>
                  <a:srgbClr val="FFFFFF"/>
                </a:solidFill>
              </a:rPr>
              <a:t>© </a:t>
            </a:r>
            <a:r>
              <a:rPr lang="en-US" altLang="en-US" sz="1000" dirty="0">
                <a:solidFill>
                  <a:srgbClr val="FFFFFF"/>
                </a:solidFill>
              </a:rPr>
              <a:t>UNICEF</a:t>
            </a:r>
            <a:r>
              <a:rPr lang="en-US" altLang="en-US" sz="933" dirty="0">
                <a:solidFill>
                  <a:srgbClr val="FFFFFF"/>
                </a:solidFill>
              </a:rPr>
              <a:t>/SUDA2014-XX228/</a:t>
            </a:r>
            <a:r>
              <a:rPr lang="en-US" altLang="en-US" sz="933" dirty="0" err="1">
                <a:solidFill>
                  <a:srgbClr val="FFFFFF"/>
                </a:solidFill>
              </a:rPr>
              <a:t>Noorani</a:t>
            </a:r>
            <a:endParaRPr lang="en-US" altLang="en-US" sz="933" dirty="0">
              <a:solidFill>
                <a:srgbClr val="FFFFFF"/>
              </a:solidFill>
            </a:endParaRPr>
          </a:p>
        </p:txBody>
      </p:sp>
      <p:pic>
        <p:nvPicPr>
          <p:cNvPr id="8" name="Picture 7" descr="Two learners sit next to eachother during a class. Both learners are smiling and are holding pens to complete a written exercise.">
            <a:extLst>
              <a:ext uri="{FF2B5EF4-FFF2-40B4-BE49-F238E27FC236}">
                <a16:creationId xmlns:a16="http://schemas.microsoft.com/office/drawing/2014/main" id="{7CEE665C-A9A9-4A9B-8438-6F221DC89A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87" y="-18576"/>
            <a:ext cx="12300784" cy="6858000"/>
          </a:xfrm>
          <a:prstGeom prst="rect">
            <a:avLst/>
          </a:prstGeom>
        </p:spPr>
      </p:pic>
      <p:sp>
        <p:nvSpPr>
          <p:cNvPr id="4" name="TextBox 3" descr="Thank you "/>
          <p:cNvSpPr txBox="1">
            <a:spLocks noChangeArrowheads="1"/>
          </p:cNvSpPr>
          <p:nvPr/>
        </p:nvSpPr>
        <p:spPr bwMode="auto">
          <a:xfrm>
            <a:off x="3768994" y="5207491"/>
            <a:ext cx="4400705" cy="1015663"/>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defRPr/>
            </a:pPr>
            <a:r>
              <a:rPr lang="en-US" altLang="en-US" sz="6000" dirty="0"/>
              <a:t>Thank You</a:t>
            </a:r>
          </a:p>
        </p:txBody>
      </p:sp>
      <p:pic>
        <p:nvPicPr>
          <p:cNvPr id="9" name="Picture 8" descr="UNICEF logo">
            <a:extLst>
              <a:ext uri="{FF2B5EF4-FFF2-40B4-BE49-F238E27FC236}">
                <a16:creationId xmlns:a16="http://schemas.microsoft.com/office/drawing/2014/main" id="{739F0923-417B-47E4-BE13-E4E437AD9D28}"/>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1424" y="-18576"/>
            <a:ext cx="1706528" cy="1706528"/>
          </a:xfrm>
          <a:prstGeom prst="rect">
            <a:avLst/>
          </a:prstGeom>
        </p:spPr>
      </p:pic>
    </p:spTree>
    <p:extLst>
      <p:ext uri="{BB962C8B-B14F-4D97-AF65-F5344CB8AC3E}">
        <p14:creationId xmlns:p14="http://schemas.microsoft.com/office/powerpoint/2010/main" val="268457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ers point to countries in Africa on a world map mounted to a classroom wall. ">
            <a:extLst>
              <a:ext uri="{FF2B5EF4-FFF2-40B4-BE49-F238E27FC236}">
                <a16:creationId xmlns:a16="http://schemas.microsoft.com/office/drawing/2014/main" id="{63644B51-D6E6-473A-9062-26ED8E231E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784733"/>
            <a:ext cx="5941695" cy="3745959"/>
          </a:xfrm>
          <a:prstGeom prst="rect">
            <a:avLst/>
          </a:prstGeom>
        </p:spPr>
      </p:pic>
      <p:sp>
        <p:nvSpPr>
          <p:cNvPr id="3" name="Content Placeholder 2">
            <a:extLst>
              <a:ext uri="{FF2B5EF4-FFF2-40B4-BE49-F238E27FC236}">
                <a16:creationId xmlns:a16="http://schemas.microsoft.com/office/drawing/2014/main" id="{C809D0C8-BAEF-43EF-95FD-93E3CDCB1E06}"/>
              </a:ext>
            </a:extLst>
          </p:cNvPr>
          <p:cNvSpPr>
            <a:spLocks noGrp="1"/>
          </p:cNvSpPr>
          <p:nvPr>
            <p:ph idx="1"/>
          </p:nvPr>
        </p:nvSpPr>
        <p:spPr>
          <a:xfrm>
            <a:off x="609600" y="1600201"/>
            <a:ext cx="5390508" cy="4896852"/>
          </a:xfrm>
        </p:spPr>
        <p:txBody>
          <a:bodyPr/>
          <a:lstStyle/>
          <a:p>
            <a:pPr marL="0" indent="0">
              <a:buNone/>
            </a:pPr>
            <a:r>
              <a:rPr lang="en-US" dirty="0"/>
              <a:t>1. Objective of the report and link to regional priorities </a:t>
            </a:r>
          </a:p>
          <a:p>
            <a:pPr marL="0" indent="0">
              <a:buNone/>
            </a:pPr>
            <a:r>
              <a:rPr lang="en-US" dirty="0"/>
              <a:t>2. Source of data/information</a:t>
            </a:r>
          </a:p>
          <a:p>
            <a:pPr marL="0" indent="0">
              <a:buNone/>
            </a:pPr>
            <a:r>
              <a:rPr lang="en-US" dirty="0"/>
              <a:t>3. Definition of child functioning </a:t>
            </a:r>
          </a:p>
          <a:p>
            <a:pPr marL="0" indent="0">
              <a:buNone/>
            </a:pPr>
            <a:r>
              <a:rPr lang="en-US" dirty="0"/>
              <a:t>4. Selected results from the report</a:t>
            </a:r>
          </a:p>
          <a:p>
            <a:pPr marL="0" indent="0">
              <a:buNone/>
            </a:pPr>
            <a:r>
              <a:rPr lang="en-US" dirty="0"/>
              <a:t>5. Recommendations</a:t>
            </a:r>
          </a:p>
        </p:txBody>
      </p:sp>
      <p:sp>
        <p:nvSpPr>
          <p:cNvPr id="2" name="Title 1">
            <a:extLst>
              <a:ext uri="{FF2B5EF4-FFF2-40B4-BE49-F238E27FC236}">
                <a16:creationId xmlns:a16="http://schemas.microsoft.com/office/drawing/2014/main" id="{9E19DFA9-B3E2-485C-997B-25AC01C6253F}"/>
              </a:ext>
            </a:extLst>
          </p:cNvPr>
          <p:cNvSpPr>
            <a:spLocks noGrp="1"/>
          </p:cNvSpPr>
          <p:nvPr>
            <p:ph type="title"/>
          </p:nvPr>
        </p:nvSpPr>
        <p:spPr/>
        <p:txBody>
          <a:bodyPr/>
          <a:lstStyle/>
          <a:p>
            <a:r>
              <a:rPr lang="en-US" dirty="0"/>
              <a:t>Content of the presentation</a:t>
            </a:r>
          </a:p>
        </p:txBody>
      </p:sp>
    </p:spTree>
    <p:extLst>
      <p:ext uri="{BB962C8B-B14F-4D97-AF65-F5344CB8AC3E}">
        <p14:creationId xmlns:p14="http://schemas.microsoft.com/office/powerpoint/2010/main" val="379084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432B8B-17A4-4CD5-B430-C26D7386F39E}"/>
              </a:ext>
            </a:extLst>
          </p:cNvPr>
          <p:cNvSpPr>
            <a:spLocks noGrp="1"/>
          </p:cNvSpPr>
          <p:nvPr>
            <p:ph idx="1"/>
          </p:nvPr>
        </p:nvSpPr>
        <p:spPr>
          <a:xfrm>
            <a:off x="493159" y="1507112"/>
            <a:ext cx="11209105" cy="7504366"/>
          </a:xfrm>
        </p:spPr>
        <p:txBody>
          <a:bodyPr/>
          <a:lstStyle/>
          <a:p>
            <a:pPr marL="57150" indent="0">
              <a:spcBef>
                <a:spcPts val="300"/>
              </a:spcBef>
              <a:buNone/>
            </a:pPr>
            <a:r>
              <a:rPr lang="en-US" sz="2000" b="1" dirty="0"/>
              <a:t>Bridging the data gaps on CWD: better diagnosis for integration in education sector plans and monitoring systems</a:t>
            </a:r>
          </a:p>
          <a:p>
            <a:pPr indent="-285750">
              <a:spcBef>
                <a:spcPts val="300"/>
              </a:spcBef>
            </a:pPr>
            <a:r>
              <a:rPr lang="en-US" sz="2000" dirty="0"/>
              <a:t>Provide regional perspective, both qualitative and quantitative insights on education for children with functional difficulties in West and Central Africa </a:t>
            </a:r>
          </a:p>
          <a:p>
            <a:pPr indent="-285750">
              <a:spcBef>
                <a:spcPts val="300"/>
              </a:spcBef>
            </a:pPr>
            <a:endParaRPr lang="en-US" sz="1200" dirty="0"/>
          </a:p>
          <a:p>
            <a:pPr indent="-285750">
              <a:spcBef>
                <a:spcPts val="300"/>
              </a:spcBef>
            </a:pPr>
            <a:r>
              <a:rPr lang="en-US" sz="2000" dirty="0"/>
              <a:t>Strengthen both UNICEF and national ownership of data to support advocacy for CWD during education planning and monitoring process</a:t>
            </a:r>
            <a:br>
              <a:rPr lang="en-US" sz="1800" dirty="0"/>
            </a:br>
            <a:endParaRPr lang="en-US" sz="1800" b="1" i="1" dirty="0"/>
          </a:p>
          <a:p>
            <a:pPr marL="57150" indent="0">
              <a:spcBef>
                <a:spcPts val="300"/>
              </a:spcBef>
              <a:buNone/>
            </a:pPr>
            <a:r>
              <a:rPr lang="en-US" sz="2000" b="1" dirty="0"/>
              <a:t>SDG4 priorities on equitable access to quality education </a:t>
            </a:r>
          </a:p>
          <a:p>
            <a:pPr indent="-285750">
              <a:spcBef>
                <a:spcPts val="300"/>
              </a:spcBef>
            </a:pPr>
            <a:r>
              <a:rPr lang="en-US" sz="2000" dirty="0"/>
              <a:t>Provide evidence for improving access to education and reduce the number of CWD that are out of school </a:t>
            </a:r>
          </a:p>
          <a:p>
            <a:pPr indent="-285750">
              <a:spcBef>
                <a:spcPts val="300"/>
              </a:spcBef>
            </a:pPr>
            <a:endParaRPr lang="en-US" sz="1200" dirty="0"/>
          </a:p>
          <a:p>
            <a:pPr marL="342900" lvl="1">
              <a:spcBef>
                <a:spcPts val="300"/>
              </a:spcBef>
              <a:buChar char="•"/>
            </a:pPr>
            <a:r>
              <a:rPr lang="en-US" sz="2000" dirty="0">
                <a:ea typeface="+mn-ea"/>
                <a:cs typeface="+mn-cs"/>
              </a:rPr>
              <a:t>Provide new evidence using Child Functioning Module for the development of inclusive education policies and strategies</a:t>
            </a:r>
          </a:p>
          <a:p>
            <a:pPr marL="342900" lvl="1">
              <a:spcBef>
                <a:spcPts val="300"/>
              </a:spcBef>
              <a:buFontTx/>
              <a:buChar char="•"/>
            </a:pPr>
            <a:endParaRPr lang="en-US" sz="1200" dirty="0"/>
          </a:p>
          <a:p>
            <a:pPr marL="342900" lvl="1">
              <a:spcBef>
                <a:spcPts val="300"/>
              </a:spcBef>
              <a:buFontTx/>
              <a:buChar char="•"/>
            </a:pPr>
            <a:r>
              <a:rPr lang="en-US" sz="2000" dirty="0"/>
              <a:t>Functional difficulties are part of the parity indicator </a:t>
            </a:r>
            <a:r>
              <a:rPr lang="en-US" sz="2000" b="1" u="sng" dirty="0"/>
              <a:t>SDG4.5.1</a:t>
            </a:r>
            <a:endParaRPr lang="en-US" sz="2000" dirty="0"/>
          </a:p>
          <a:p>
            <a:pPr marL="342900" lvl="1">
              <a:spcBef>
                <a:spcPts val="300"/>
              </a:spcBef>
              <a:buChar char="•"/>
            </a:pPr>
            <a:endParaRPr lang="en-US" sz="2000" dirty="0">
              <a:ea typeface="+mn-ea"/>
              <a:cs typeface="+mn-cs"/>
            </a:endParaRPr>
          </a:p>
        </p:txBody>
      </p:sp>
      <p:sp>
        <p:nvSpPr>
          <p:cNvPr id="5" name="Title 4">
            <a:extLst>
              <a:ext uri="{FF2B5EF4-FFF2-40B4-BE49-F238E27FC236}">
                <a16:creationId xmlns:a16="http://schemas.microsoft.com/office/drawing/2014/main" id="{0F1C4D88-76B5-4B83-877B-42469D2858CA}"/>
              </a:ext>
            </a:extLst>
          </p:cNvPr>
          <p:cNvSpPr>
            <a:spLocks noGrp="1"/>
          </p:cNvSpPr>
          <p:nvPr>
            <p:ph type="title"/>
          </p:nvPr>
        </p:nvSpPr>
        <p:spPr>
          <a:xfrm>
            <a:off x="493160" y="173034"/>
            <a:ext cx="11559292" cy="1059865"/>
          </a:xfrm>
        </p:spPr>
        <p:txBody>
          <a:bodyPr/>
          <a:lstStyle/>
          <a:p>
            <a:pPr algn="l"/>
            <a:r>
              <a:rPr lang="en-US" sz="3600" dirty="0"/>
              <a:t>1. Objectives of the report and link to the regional priorities</a:t>
            </a:r>
            <a:endParaRPr lang="en-US" sz="3600" i="1" dirty="0"/>
          </a:p>
        </p:txBody>
      </p:sp>
    </p:spTree>
    <p:extLst>
      <p:ext uri="{BB962C8B-B14F-4D97-AF65-F5344CB8AC3E}">
        <p14:creationId xmlns:p14="http://schemas.microsoft.com/office/powerpoint/2010/main" val="93930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learner stands with their teacher at school. Both teacher and learner are smiling. &#10;">
            <a:extLst>
              <a:ext uri="{FF2B5EF4-FFF2-40B4-BE49-F238E27FC236}">
                <a16:creationId xmlns:a16="http://schemas.microsoft.com/office/drawing/2014/main" id="{E5938F25-EB6F-4957-AE16-8A44DDA91A92}"/>
              </a:ext>
              <a:ext uri="{C183D7F6-B498-43B3-948B-1728B52AA6E4}">
                <adec:decorative xmlns:adec="http://schemas.microsoft.com/office/drawing/2017/decorative" val="0"/>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97602" y="1828315"/>
            <a:ext cx="5384800" cy="390780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E30FD59F-9125-4D4F-B968-329567952253}"/>
              </a:ext>
            </a:extLst>
          </p:cNvPr>
          <p:cNvSpPr>
            <a:spLocks noGrp="1"/>
          </p:cNvSpPr>
          <p:nvPr>
            <p:ph sz="half" idx="1"/>
          </p:nvPr>
        </p:nvSpPr>
        <p:spPr>
          <a:xfrm>
            <a:off x="609599" y="1482238"/>
            <a:ext cx="5384800" cy="8125588"/>
          </a:xfrm>
        </p:spPr>
        <p:txBody>
          <a:bodyPr/>
          <a:lstStyle/>
          <a:p>
            <a:pPr>
              <a:spcBef>
                <a:spcPts val="300"/>
              </a:spcBef>
            </a:pPr>
            <a:r>
              <a:rPr lang="en-US" sz="2200" b="1" dirty="0"/>
              <a:t>Quantitative data</a:t>
            </a:r>
            <a:r>
              <a:rPr lang="en-US" sz="2200" dirty="0"/>
              <a:t> analysis focuses on </a:t>
            </a:r>
            <a:r>
              <a:rPr lang="en-US" sz="2200" b="1" dirty="0"/>
              <a:t>children aged 2 to 17 </a:t>
            </a:r>
            <a:r>
              <a:rPr lang="en-US" sz="2200" dirty="0"/>
              <a:t>using </a:t>
            </a:r>
            <a:r>
              <a:rPr lang="en-US" sz="2200" b="1" dirty="0"/>
              <a:t>MICS 6 survey data, child functioning module</a:t>
            </a:r>
          </a:p>
          <a:p>
            <a:pPr marL="0" indent="0">
              <a:spcBef>
                <a:spcPts val="300"/>
              </a:spcBef>
              <a:buNone/>
            </a:pPr>
            <a:endParaRPr lang="en-US" sz="2200" dirty="0"/>
          </a:p>
          <a:p>
            <a:pPr marL="0" indent="0">
              <a:spcBef>
                <a:spcPts val="300"/>
              </a:spcBef>
              <a:buNone/>
            </a:pPr>
            <a:endParaRPr lang="en-US" sz="2200" dirty="0"/>
          </a:p>
          <a:p>
            <a:pPr>
              <a:spcBef>
                <a:spcPts val="300"/>
              </a:spcBef>
            </a:pPr>
            <a:r>
              <a:rPr lang="en-US" sz="2200" b="1" dirty="0"/>
              <a:t>Qualitative data</a:t>
            </a:r>
            <a:r>
              <a:rPr lang="en-US" sz="2200" dirty="0"/>
              <a:t> from </a:t>
            </a:r>
            <a:r>
              <a:rPr lang="en-US" sz="2200" b="1" dirty="0"/>
              <a:t>UNICEF Strategic monitoring questions </a:t>
            </a:r>
            <a:r>
              <a:rPr lang="en-US" sz="2200" dirty="0"/>
              <a:t>and </a:t>
            </a:r>
            <a:r>
              <a:rPr lang="en-US" sz="2200" b="1" dirty="0"/>
              <a:t>UNESCO PEER</a:t>
            </a:r>
          </a:p>
          <a:p>
            <a:pPr>
              <a:spcBef>
                <a:spcPts val="300"/>
              </a:spcBef>
            </a:pPr>
            <a:endParaRPr lang="en-US" sz="2200" b="1" dirty="0"/>
          </a:p>
          <a:p>
            <a:pPr>
              <a:spcBef>
                <a:spcPts val="300"/>
              </a:spcBef>
            </a:pPr>
            <a:endParaRPr lang="en-US" sz="2200" b="1" dirty="0"/>
          </a:p>
          <a:p>
            <a:pPr>
              <a:spcBef>
                <a:spcPts val="300"/>
              </a:spcBef>
            </a:pPr>
            <a:r>
              <a:rPr lang="en-US" sz="2200" b="1" dirty="0"/>
              <a:t>Target countries:</a:t>
            </a:r>
            <a:r>
              <a:rPr lang="en-US" sz="2200" dirty="0"/>
              <a:t> </a:t>
            </a:r>
            <a:r>
              <a:rPr lang="en-US" sz="2200" b="1" dirty="0"/>
              <a:t>9 countries</a:t>
            </a:r>
            <a:r>
              <a:rPr lang="en-US" sz="2200" dirty="0"/>
              <a:t>: Central African Republic; Chad; DRC; The Gambia; Ghana; Guinea-Bissau; Sierra Leone; Togo and Sao Tome and Principe</a:t>
            </a:r>
            <a:endParaRPr lang="en-US" sz="2250" dirty="0"/>
          </a:p>
        </p:txBody>
      </p:sp>
      <p:sp>
        <p:nvSpPr>
          <p:cNvPr id="9" name="Title 1">
            <a:extLst>
              <a:ext uri="{FF2B5EF4-FFF2-40B4-BE49-F238E27FC236}">
                <a16:creationId xmlns:a16="http://schemas.microsoft.com/office/drawing/2014/main" id="{41C46D2E-A7B4-4DC2-85D8-FE685BED7373}"/>
              </a:ext>
            </a:extLst>
          </p:cNvPr>
          <p:cNvSpPr>
            <a:spLocks noGrp="1"/>
          </p:cNvSpPr>
          <p:nvPr>
            <p:ph type="title"/>
          </p:nvPr>
        </p:nvSpPr>
        <p:spPr>
          <a:xfrm>
            <a:off x="541864" y="249237"/>
            <a:ext cx="10972800" cy="983662"/>
          </a:xfrm>
        </p:spPr>
        <p:txBody>
          <a:bodyPr>
            <a:noAutofit/>
          </a:bodyPr>
          <a:lstStyle/>
          <a:p>
            <a:pPr algn="l"/>
            <a:r>
              <a:rPr lang="en-US" sz="3600" dirty="0">
                <a:solidFill>
                  <a:schemeClr val="tx1"/>
                </a:solidFill>
              </a:rPr>
              <a:t>2. Source of data</a:t>
            </a:r>
            <a:endParaRPr lang="en-US" sz="3600" i="1" dirty="0">
              <a:solidFill>
                <a:schemeClr val="tx1"/>
              </a:solidFill>
            </a:endParaRPr>
          </a:p>
        </p:txBody>
      </p:sp>
    </p:spTree>
    <p:extLst>
      <p:ext uri="{BB962C8B-B14F-4D97-AF65-F5344CB8AC3E}">
        <p14:creationId xmlns:p14="http://schemas.microsoft.com/office/powerpoint/2010/main" val="17550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diagram indicates child functioning as measured by UNICEF/ Washington Group Child Functioning Module. &#10;&#10;The text in the diagram reads: Functional difficulties (e.g. the child has developed myopia and cannot see well) + unaccommodating environment (e.g. glasses are not available to the child who has difficulty seeing distance objects) = Disability (the child is less likely to participate and his/her right to education may be compromised as a result of an unaccommodating environment. ">
            <a:extLst>
              <a:ext uri="{FF2B5EF4-FFF2-40B4-BE49-F238E27FC236}">
                <a16:creationId xmlns:a16="http://schemas.microsoft.com/office/drawing/2014/main" id="{08A39EC1-6E06-44AF-A8EA-D13F91D89E6F}"/>
              </a:ext>
            </a:extLst>
          </p:cNvPr>
          <p:cNvPicPr>
            <a:picLocks noGrp="1" noChangeAspect="1"/>
          </p:cNvPicPr>
          <p:nvPr>
            <p:ph sz="half" idx="1"/>
          </p:nvPr>
        </p:nvPicPr>
        <p:blipFill>
          <a:blip r:embed="rId3"/>
          <a:stretch>
            <a:fillRect/>
          </a:stretch>
        </p:blipFill>
        <p:spPr>
          <a:xfrm>
            <a:off x="899160" y="2078156"/>
            <a:ext cx="10393680" cy="3501260"/>
          </a:xfrm>
          <a:prstGeom prst="rect">
            <a:avLst/>
          </a:prstGeom>
        </p:spPr>
      </p:pic>
      <p:sp>
        <p:nvSpPr>
          <p:cNvPr id="6" name="TextBox 5">
            <a:extLst>
              <a:ext uri="{FF2B5EF4-FFF2-40B4-BE49-F238E27FC236}">
                <a16:creationId xmlns:a16="http://schemas.microsoft.com/office/drawing/2014/main" id="{CFD44242-50F7-4430-85AC-A89AED611DA5}"/>
              </a:ext>
            </a:extLst>
          </p:cNvPr>
          <p:cNvSpPr txBox="1"/>
          <p:nvPr/>
        </p:nvSpPr>
        <p:spPr>
          <a:xfrm>
            <a:off x="1023220" y="5661061"/>
            <a:ext cx="10145559" cy="261610"/>
          </a:xfrm>
          <a:prstGeom prst="rect">
            <a:avLst/>
          </a:prstGeom>
          <a:noFill/>
        </p:spPr>
        <p:txBody>
          <a:bodyPr wrap="square" rtlCol="0">
            <a:spAutoFit/>
          </a:bodyPr>
          <a:lstStyle/>
          <a:p>
            <a:pPr algn="l"/>
            <a:r>
              <a:rPr lang="en-US" sz="1100" dirty="0"/>
              <a:t>Source: United Nations Children’s Fund, </a:t>
            </a:r>
            <a:r>
              <a:rPr lang="en-US" sz="1100" i="1" dirty="0"/>
              <a:t>Do children with disabilities attend school? New findings from Sierra Leone</a:t>
            </a:r>
            <a:r>
              <a:rPr lang="en-US" sz="1100" dirty="0"/>
              <a:t>, UNICEF, New York, 2019. Figure 1</a:t>
            </a:r>
          </a:p>
        </p:txBody>
      </p:sp>
      <p:sp>
        <p:nvSpPr>
          <p:cNvPr id="2" name="Title 1">
            <a:extLst>
              <a:ext uri="{FF2B5EF4-FFF2-40B4-BE49-F238E27FC236}">
                <a16:creationId xmlns:a16="http://schemas.microsoft.com/office/drawing/2014/main" id="{EF67B16D-79B2-42FE-9F4D-3117266C9808}"/>
              </a:ext>
            </a:extLst>
          </p:cNvPr>
          <p:cNvSpPr>
            <a:spLocks noGrp="1"/>
          </p:cNvSpPr>
          <p:nvPr>
            <p:ph type="title"/>
          </p:nvPr>
        </p:nvSpPr>
        <p:spPr>
          <a:xfrm>
            <a:off x="541864" y="249237"/>
            <a:ext cx="10972800" cy="1143000"/>
          </a:xfrm>
        </p:spPr>
        <p:txBody>
          <a:bodyPr>
            <a:noAutofit/>
          </a:bodyPr>
          <a:lstStyle/>
          <a:p>
            <a:pPr algn="l"/>
            <a:r>
              <a:rPr lang="en-US" sz="2800" dirty="0">
                <a:solidFill>
                  <a:schemeClr val="tx1"/>
                </a:solidFill>
              </a:rPr>
              <a:t>3. Child functioning as measured by UNICEF/WG Child Functioning Module</a:t>
            </a:r>
            <a:br>
              <a:rPr lang="en-US" sz="2800" i="1" dirty="0">
                <a:solidFill>
                  <a:schemeClr val="tx1"/>
                </a:solidFill>
              </a:rPr>
            </a:br>
            <a:r>
              <a:rPr lang="en-US" sz="2800" i="1" dirty="0">
                <a:solidFill>
                  <a:schemeClr val="tx1"/>
                </a:solidFill>
              </a:rPr>
              <a:t>What is child functioning? What are disabilities?</a:t>
            </a:r>
          </a:p>
        </p:txBody>
      </p:sp>
    </p:spTree>
    <p:extLst>
      <p:ext uri="{BB962C8B-B14F-4D97-AF65-F5344CB8AC3E}">
        <p14:creationId xmlns:p14="http://schemas.microsoft.com/office/powerpoint/2010/main" val="294760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9A8B1C4-17AD-47FF-8AAC-87DD0C9586F3}"/>
              </a:ext>
            </a:extLst>
          </p:cNvPr>
          <p:cNvSpPr txBox="1"/>
          <p:nvPr/>
        </p:nvSpPr>
        <p:spPr>
          <a:xfrm>
            <a:off x="187960" y="6429268"/>
            <a:ext cx="9260840" cy="246221"/>
          </a:xfrm>
          <a:prstGeom prst="rect">
            <a:avLst/>
          </a:prstGeom>
          <a:noFill/>
        </p:spPr>
        <p:txBody>
          <a:bodyPr wrap="square" rtlCol="0">
            <a:spAutoFit/>
          </a:bodyPr>
          <a:lstStyle/>
          <a:p>
            <a:pPr algn="l"/>
            <a:r>
              <a:rPr lang="en-US" sz="1000"/>
              <a:t>Source: United Nations Children’s Fund, </a:t>
            </a:r>
            <a:r>
              <a:rPr lang="en-US" sz="1000" i="1"/>
              <a:t>Do children with disabilities attend school? New findings from Sierra Leone</a:t>
            </a:r>
            <a:r>
              <a:rPr lang="en-US" sz="1000"/>
              <a:t>, UNICEF, New York, 2019.Figure 2</a:t>
            </a:r>
          </a:p>
        </p:txBody>
      </p:sp>
      <p:pic>
        <p:nvPicPr>
          <p:cNvPr id="9" name="Picture 8">
            <a:extLst>
              <a:ext uri="{FF2B5EF4-FFF2-40B4-BE49-F238E27FC236}">
                <a16:creationId xmlns:a16="http://schemas.microsoft.com/office/drawing/2014/main" id="{F3614922-AF6F-435E-99D7-156CC75FC9D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88155" y="1516123"/>
            <a:ext cx="3061653" cy="1211904"/>
          </a:xfrm>
          <a:prstGeom prst="rect">
            <a:avLst/>
          </a:prstGeom>
        </p:spPr>
      </p:pic>
      <p:pic>
        <p:nvPicPr>
          <p:cNvPr id="8" name="Picture 7" descr="This diagram indicates the 13 domains of the UNICEF / Washington Group module for children aged 5 to 7. &#10;&#10;The modules are as follows: Accepting change; Communication; Hearing; Remembering; Affect/emotion; Concentrating; Controlling behaviour; Learning; Making friends; Seeing; Self-care; Walking. ">
            <a:extLst>
              <a:ext uri="{FF2B5EF4-FFF2-40B4-BE49-F238E27FC236}">
                <a16:creationId xmlns:a16="http://schemas.microsoft.com/office/drawing/2014/main" id="{F6596FF0-0CDC-47C3-83F2-925250C89275}"/>
              </a:ext>
            </a:extLst>
          </p:cNvPr>
          <p:cNvPicPr>
            <a:picLocks noChangeAspect="1"/>
          </p:cNvPicPr>
          <p:nvPr/>
        </p:nvPicPr>
        <p:blipFill>
          <a:blip r:embed="rId3"/>
          <a:stretch>
            <a:fillRect/>
          </a:stretch>
        </p:blipFill>
        <p:spPr>
          <a:xfrm>
            <a:off x="1042192" y="1470555"/>
            <a:ext cx="7100253" cy="4971651"/>
          </a:xfrm>
          <a:prstGeom prst="rect">
            <a:avLst/>
          </a:prstGeom>
        </p:spPr>
      </p:pic>
      <p:sp>
        <p:nvSpPr>
          <p:cNvPr id="10" name="Content Placeholder 5">
            <a:extLst>
              <a:ext uri="{FF2B5EF4-FFF2-40B4-BE49-F238E27FC236}">
                <a16:creationId xmlns:a16="http://schemas.microsoft.com/office/drawing/2014/main" id="{AAA13608-6270-4007-81A4-9EAC19E0989D}"/>
              </a:ext>
            </a:extLst>
          </p:cNvPr>
          <p:cNvSpPr>
            <a:spLocks noGrp="1"/>
          </p:cNvSpPr>
          <p:nvPr>
            <p:ph sz="half" idx="1"/>
          </p:nvPr>
        </p:nvSpPr>
        <p:spPr>
          <a:xfrm>
            <a:off x="8466773" y="2823912"/>
            <a:ext cx="3537267" cy="3207018"/>
          </a:xfrm>
        </p:spPr>
        <p:txBody>
          <a:bodyPr/>
          <a:lstStyle/>
          <a:p>
            <a:r>
              <a:rPr lang="en-US" sz="2200" dirty="0"/>
              <a:t>Domains jointly developed by the Washington Group and UNICEF as a global standard to measure functional difficulties of children aged 5 to 17</a:t>
            </a:r>
          </a:p>
          <a:p>
            <a:r>
              <a:rPr lang="en-US" sz="2200" dirty="0"/>
              <a:t>The domains for children aged 2 to 4 are different</a:t>
            </a:r>
          </a:p>
        </p:txBody>
      </p:sp>
      <p:sp>
        <p:nvSpPr>
          <p:cNvPr id="2" name="Title 1">
            <a:extLst>
              <a:ext uri="{FF2B5EF4-FFF2-40B4-BE49-F238E27FC236}">
                <a16:creationId xmlns:a16="http://schemas.microsoft.com/office/drawing/2014/main" id="{EF67B16D-79B2-42FE-9F4D-3117266C9808}"/>
              </a:ext>
            </a:extLst>
          </p:cNvPr>
          <p:cNvSpPr>
            <a:spLocks noGrp="1"/>
          </p:cNvSpPr>
          <p:nvPr>
            <p:ph type="title"/>
          </p:nvPr>
        </p:nvSpPr>
        <p:spPr>
          <a:xfrm>
            <a:off x="472440" y="170929"/>
            <a:ext cx="11247120" cy="1143000"/>
          </a:xfrm>
        </p:spPr>
        <p:txBody>
          <a:bodyPr>
            <a:noAutofit/>
          </a:bodyPr>
          <a:lstStyle/>
          <a:p>
            <a:pPr algn="l"/>
            <a:r>
              <a:rPr lang="en-US" sz="3600" dirty="0">
                <a:solidFill>
                  <a:schemeClr val="tx1"/>
                </a:solidFill>
              </a:rPr>
              <a:t>3. Child functioning module: </a:t>
            </a:r>
            <a:r>
              <a:rPr lang="en-US" sz="3600" i="1" dirty="0">
                <a:solidFill>
                  <a:schemeClr val="tx1"/>
                </a:solidFill>
              </a:rPr>
              <a:t>13 domains of UNICEF/WG module (ages 5-17)</a:t>
            </a:r>
          </a:p>
        </p:txBody>
      </p:sp>
    </p:spTree>
    <p:extLst>
      <p:ext uri="{BB962C8B-B14F-4D97-AF65-F5344CB8AC3E}">
        <p14:creationId xmlns:p14="http://schemas.microsoft.com/office/powerpoint/2010/main" val="110810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30FD59F-9125-4D4F-B968-329567952253}"/>
              </a:ext>
            </a:extLst>
          </p:cNvPr>
          <p:cNvSpPr>
            <a:spLocks noGrp="1"/>
          </p:cNvSpPr>
          <p:nvPr>
            <p:ph idx="1"/>
          </p:nvPr>
        </p:nvSpPr>
        <p:spPr>
          <a:xfrm>
            <a:off x="609600" y="1511389"/>
            <a:ext cx="10972800" cy="4525963"/>
          </a:xfrm>
        </p:spPr>
        <p:txBody>
          <a:bodyPr/>
          <a:lstStyle/>
          <a:p>
            <a:r>
              <a:rPr lang="en-US" sz="2400" dirty="0"/>
              <a:t>For most domains, children are considered to have functional difficulties if their </a:t>
            </a:r>
            <a:r>
              <a:rPr lang="en-US" sz="2400" b="1" dirty="0"/>
              <a:t>mother/caretaker </a:t>
            </a:r>
            <a:r>
              <a:rPr lang="en-US" sz="2400" dirty="0"/>
              <a:t>respond that they “</a:t>
            </a:r>
            <a:r>
              <a:rPr lang="en-US" sz="2400" b="1" u="sng" dirty="0"/>
              <a:t>have a lot of difficulty</a:t>
            </a:r>
            <a:r>
              <a:rPr lang="en-US" sz="2400" dirty="0"/>
              <a:t>” in the functional domain or “</a:t>
            </a:r>
            <a:r>
              <a:rPr lang="en-US" sz="2400" b="1" u="sng" dirty="0"/>
              <a:t>are not able to perform the function at all</a:t>
            </a:r>
            <a:r>
              <a:rPr lang="en-US" sz="2400" dirty="0"/>
              <a:t>”</a:t>
            </a:r>
          </a:p>
          <a:p>
            <a:endParaRPr lang="en-US" sz="900" dirty="0"/>
          </a:p>
          <a:p>
            <a:endParaRPr lang="en-US" sz="2400" dirty="0"/>
          </a:p>
          <a:p>
            <a:r>
              <a:rPr lang="en-US" sz="2400" dirty="0"/>
              <a:t>For anxiety and depression, a child is considered to be anxious or depressed on a daily basis</a:t>
            </a:r>
          </a:p>
          <a:p>
            <a:endParaRPr lang="en-US" sz="900" dirty="0"/>
          </a:p>
          <a:p>
            <a:endParaRPr lang="en-US" sz="2400" dirty="0"/>
          </a:p>
          <a:p>
            <a:r>
              <a:rPr lang="en-US" sz="2400" dirty="0"/>
              <a:t>Children are considered to have functional difficulties if they have difficulty in </a:t>
            </a:r>
            <a:r>
              <a:rPr lang="en-US" sz="2400" b="1" u="sng" dirty="0"/>
              <a:t>at least one functional </a:t>
            </a:r>
            <a:r>
              <a:rPr lang="en-US" sz="2400" dirty="0"/>
              <a:t>domain </a:t>
            </a:r>
          </a:p>
          <a:p>
            <a:endParaRPr lang="en-US" sz="900" dirty="0"/>
          </a:p>
        </p:txBody>
      </p:sp>
      <p:sp>
        <p:nvSpPr>
          <p:cNvPr id="2" name="Title 1">
            <a:extLst>
              <a:ext uri="{FF2B5EF4-FFF2-40B4-BE49-F238E27FC236}">
                <a16:creationId xmlns:a16="http://schemas.microsoft.com/office/drawing/2014/main" id="{EF67B16D-79B2-42FE-9F4D-3117266C9808}"/>
              </a:ext>
            </a:extLst>
          </p:cNvPr>
          <p:cNvSpPr>
            <a:spLocks noGrp="1"/>
          </p:cNvSpPr>
          <p:nvPr>
            <p:ph type="title"/>
          </p:nvPr>
        </p:nvSpPr>
        <p:spPr>
          <a:xfrm>
            <a:off x="609600" y="233541"/>
            <a:ext cx="10972800" cy="1143000"/>
          </a:xfrm>
        </p:spPr>
        <p:txBody>
          <a:bodyPr>
            <a:normAutofit/>
          </a:bodyPr>
          <a:lstStyle/>
          <a:p>
            <a:pPr algn="l"/>
            <a:r>
              <a:rPr lang="en-US" sz="3600" dirty="0">
                <a:solidFill>
                  <a:schemeClr val="tx1"/>
                </a:solidFill>
              </a:rPr>
              <a:t>3. Measuring child functioning</a:t>
            </a:r>
          </a:p>
        </p:txBody>
      </p:sp>
    </p:spTree>
    <p:extLst>
      <p:ext uri="{BB962C8B-B14F-4D97-AF65-F5344CB8AC3E}">
        <p14:creationId xmlns:p14="http://schemas.microsoft.com/office/powerpoint/2010/main" val="323486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IV - UNI174116.psd" descr="A group of children sit in class looking ahead – one has their hand raised. ">
            <a:extLst>
              <a:ext uri="{FF2B5EF4-FFF2-40B4-BE49-F238E27FC236}">
                <a16:creationId xmlns:a16="http://schemas.microsoft.com/office/drawing/2014/main" id="{D2F1F3E4-DCCA-4271-89BB-40CED9B503A4}"/>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23538"/>
          <a:stretch/>
        </p:blipFill>
        <p:spPr>
          <a:xfrm>
            <a:off x="1656577" y="1600201"/>
            <a:ext cx="8812790" cy="4430730"/>
          </a:xfrm>
          <a:prstGeom prst="rect">
            <a:avLst/>
          </a:prstGeom>
        </p:spPr>
      </p:pic>
      <p:sp>
        <p:nvSpPr>
          <p:cNvPr id="2" name="Title 1">
            <a:extLst>
              <a:ext uri="{FF2B5EF4-FFF2-40B4-BE49-F238E27FC236}">
                <a16:creationId xmlns:a16="http://schemas.microsoft.com/office/drawing/2014/main" id="{EB321A93-0314-40A8-914E-9093C0FB0D5C}"/>
              </a:ext>
            </a:extLst>
          </p:cNvPr>
          <p:cNvSpPr>
            <a:spLocks noGrp="1"/>
          </p:cNvSpPr>
          <p:nvPr>
            <p:ph type="title"/>
          </p:nvPr>
        </p:nvSpPr>
        <p:spPr/>
        <p:txBody>
          <a:bodyPr/>
          <a:lstStyle/>
          <a:p>
            <a:pPr algn="l"/>
            <a:r>
              <a:rPr lang="en-US" sz="3600" dirty="0"/>
              <a:t>4. Selected results from the report </a:t>
            </a:r>
          </a:p>
        </p:txBody>
      </p:sp>
    </p:spTree>
    <p:extLst>
      <p:ext uri="{BB962C8B-B14F-4D97-AF65-F5344CB8AC3E}">
        <p14:creationId xmlns:p14="http://schemas.microsoft.com/office/powerpoint/2010/main" val="259925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A2F810FD-489A-46D2-A3A4-F5EBC26294DC}"/>
              </a:ext>
            </a:extLst>
          </p:cNvPr>
          <p:cNvSpPr>
            <a:spLocks noGrp="1"/>
          </p:cNvSpPr>
          <p:nvPr>
            <p:ph sz="half" idx="2"/>
          </p:nvPr>
        </p:nvSpPr>
        <p:spPr>
          <a:xfrm>
            <a:off x="534256" y="5387247"/>
            <a:ext cx="11486376" cy="2842353"/>
          </a:xfrm>
          <a:noFill/>
          <a:ln>
            <a:noFill/>
          </a:ln>
        </p:spPr>
        <p:style>
          <a:lnRef idx="2">
            <a:schemeClr val="accent1"/>
          </a:lnRef>
          <a:fillRef idx="1">
            <a:schemeClr val="lt1"/>
          </a:fillRef>
          <a:effectRef idx="0">
            <a:schemeClr val="accent1"/>
          </a:effectRef>
          <a:fontRef idx="minor">
            <a:schemeClr val="dk1"/>
          </a:fontRef>
        </p:style>
        <p:txBody>
          <a:bodyPr/>
          <a:lstStyle/>
          <a:p>
            <a:r>
              <a:rPr lang="en-US" sz="2400" dirty="0"/>
              <a:t>Percentage of children with any functional difficulty between 5–17 years varies from 31% in Central African Republic to 10% in the Gambia</a:t>
            </a:r>
          </a:p>
        </p:txBody>
      </p:sp>
      <p:graphicFrame>
        <p:nvGraphicFramePr>
          <p:cNvPr id="6" name="Chart 5" descr="This chart indicates the share of children aged 5-17 with at least one functional difficulty as a percentage. The data is as follows: &#10;Central African Republic - 31%&#10;Chad - 29%&#10;Sierra Leone - 23%&#10;Ghana - 21%&#10;Togo - 21%&#10;Democratic Republic of Congo - 20%&#10;Sao Tome and Principle - 20%&#10;Guinea Bissau - 16%&#10;Gambia - 10%">
            <a:extLst>
              <a:ext uri="{FF2B5EF4-FFF2-40B4-BE49-F238E27FC236}">
                <a16:creationId xmlns:a16="http://schemas.microsoft.com/office/drawing/2014/main" id="{07C59D4E-7CD7-475D-85C1-DAEE3C9A1479}"/>
              </a:ext>
            </a:extLst>
          </p:cNvPr>
          <p:cNvGraphicFramePr/>
          <p:nvPr>
            <p:extLst>
              <p:ext uri="{D42A27DB-BD31-4B8C-83A1-F6EECF244321}">
                <p14:modId xmlns:p14="http://schemas.microsoft.com/office/powerpoint/2010/main" val="1671163682"/>
              </p:ext>
            </p:extLst>
          </p:nvPr>
        </p:nvGraphicFramePr>
        <p:xfrm>
          <a:off x="534256" y="1553027"/>
          <a:ext cx="11116637" cy="358048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701EDFA-150D-42B0-BD60-224A68DC5CD1}"/>
              </a:ext>
            </a:extLst>
          </p:cNvPr>
          <p:cNvSpPr>
            <a:spLocks noGrp="1"/>
          </p:cNvSpPr>
          <p:nvPr>
            <p:ph type="title"/>
          </p:nvPr>
        </p:nvSpPr>
        <p:spPr>
          <a:xfrm>
            <a:off x="534256" y="300546"/>
            <a:ext cx="12020632" cy="998743"/>
          </a:xfrm>
        </p:spPr>
        <p:txBody>
          <a:bodyPr wrap="square" anchor="ctr">
            <a:noAutofit/>
          </a:bodyPr>
          <a:lstStyle/>
          <a:p>
            <a:pPr algn="l"/>
            <a:r>
              <a:rPr lang="en-US" sz="2800" dirty="0"/>
              <a:t>4.1. Share of children aged 5 to 17 with at least one functional difficulty</a:t>
            </a:r>
          </a:p>
        </p:txBody>
      </p:sp>
    </p:spTree>
    <p:extLst>
      <p:ext uri="{BB962C8B-B14F-4D97-AF65-F5344CB8AC3E}">
        <p14:creationId xmlns:p14="http://schemas.microsoft.com/office/powerpoint/2010/main" val="44639369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9966"/>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339966"/>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9E9093A7ACD641BFBABC5AD4216A55" ma:contentTypeVersion="13" ma:contentTypeDescription="Create a new document." ma:contentTypeScope="" ma:versionID="e076b9d56c9b9ff4a652b243b8730d3f">
  <xsd:schema xmlns:xsd="http://www.w3.org/2001/XMLSchema" xmlns:xs="http://www.w3.org/2001/XMLSchema" xmlns:p="http://schemas.microsoft.com/office/2006/metadata/properties" xmlns:ns3="76bfd018-3c3a-4f66-8220-b94b5a203140" xmlns:ns4="038c04b0-e699-46f7-8e9d-3160fd043c28" targetNamespace="http://schemas.microsoft.com/office/2006/metadata/properties" ma:root="true" ma:fieldsID="638445c7ac7f8e07d7b0acbb3f3ae9fc" ns3:_="" ns4:_="">
    <xsd:import namespace="76bfd018-3c3a-4f66-8220-b94b5a203140"/>
    <xsd:import namespace="038c04b0-e699-46f7-8e9d-3160fd043c2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fd018-3c3a-4f66-8220-b94b5a20314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8c04b0-e699-46f7-8e9d-3160fd043c2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605139-23DF-4E21-9D87-86B257EE643D}">
  <ds:schemaRefs>
    <ds:schemaRef ds:uri="http://schemas.microsoft.com/sharepoint/v3/contenttype/forms"/>
  </ds:schemaRefs>
</ds:datastoreItem>
</file>

<file path=customXml/itemProps2.xml><?xml version="1.0" encoding="utf-8"?>
<ds:datastoreItem xmlns:ds="http://schemas.openxmlformats.org/officeDocument/2006/customXml" ds:itemID="{D97BEBE2-2B86-40CD-90F4-210DD638B5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bfd018-3c3a-4f66-8220-b94b5a203140"/>
    <ds:schemaRef ds:uri="038c04b0-e699-46f7-8e9d-3160fd043c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695B71-B630-42E6-BE63-96E68BDE39E9}">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76bfd018-3c3a-4f66-8220-b94b5a203140"/>
    <ds:schemaRef ds:uri="http://www.w3.org/XML/1998/namespace"/>
    <ds:schemaRef ds:uri="http://purl.org/dc/elements/1.1/"/>
    <ds:schemaRef ds:uri="038c04b0-e699-46f7-8e9d-3160fd043c28"/>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1078</TotalTime>
  <Words>1054</Words>
  <Application>Microsoft Office PowerPoint</Application>
  <PresentationFormat>Widescreen</PresentationFormat>
  <Paragraphs>96</Paragraphs>
  <Slides>16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Default Design</vt:lpstr>
      <vt:lpstr>Education for children with disabilities in West and Central Africa</vt:lpstr>
      <vt:lpstr>Content of the presentation</vt:lpstr>
      <vt:lpstr>1. Objectives of the report and link to the regional priorities</vt:lpstr>
      <vt:lpstr>2. Source of data</vt:lpstr>
      <vt:lpstr>3. Child functioning as measured by UNICEF/WG Child Functioning Module What is child functioning? What are disabilities?</vt:lpstr>
      <vt:lpstr>3. Child functioning module: 13 domains of UNICEF/WG module (ages 5-17)</vt:lpstr>
      <vt:lpstr>3. Measuring child functioning</vt:lpstr>
      <vt:lpstr>4. Selected results from the report </vt:lpstr>
      <vt:lpstr>4.1. Share of children aged 5 to 17 with at least one functional difficulty</vt:lpstr>
      <vt:lpstr>4.2. Percentage of out of school children and percentage of children attending school at the right age (5-17 years old) in the 9 countries</vt:lpstr>
      <vt:lpstr>4.3. Current school attendance for children aged 5 to 17 years old in the 9 countries</vt:lpstr>
      <vt:lpstr>4.4. How are literacy and numeracy skills measured?</vt:lpstr>
      <vt:lpstr>4.5. Foundational reading skills expected at grade 2/3 level: (children aged 7 to 14 in and out of school) in the 9 countries</vt:lpstr>
      <vt:lpstr>4.6. Foundational numeracy skills expected at grade 2/3 level: (children aged 7 to 14 in and out of school) in the 9 countries</vt:lpstr>
      <vt:lpstr>5. Recommendations</vt:lpstr>
      <vt:lpstr>Final slide.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School-age learning assessment tools:  The Foundational Learning Skills module</dc:title>
  <dc:creator>Sakshi Mishra</dc:creator>
  <cp:lastModifiedBy>Gloria Diamond</cp:lastModifiedBy>
  <cp:revision>38</cp:revision>
  <dcterms:created xsi:type="dcterms:W3CDTF">2021-05-10T20:29:02Z</dcterms:created>
  <dcterms:modified xsi:type="dcterms:W3CDTF">2021-05-25T09:34:10Z</dcterms:modified>
</cp:coreProperties>
</file>