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76" r:id="rId3"/>
    <p:sldId id="268" r:id="rId4"/>
    <p:sldId id="269" r:id="rId5"/>
    <p:sldId id="261" r:id="rId6"/>
    <p:sldId id="272" r:id="rId7"/>
    <p:sldId id="266" r:id="rId8"/>
    <p:sldId id="275" r:id="rId9"/>
    <p:sldId id="264" r:id="rId10"/>
    <p:sldId id="271"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388" autoAdjust="0"/>
  </p:normalViewPr>
  <p:slideViewPr>
    <p:cSldViewPr>
      <p:cViewPr varScale="1">
        <p:scale>
          <a:sx n="57" d="100"/>
          <a:sy n="57" d="100"/>
        </p:scale>
        <p:origin x="836" y="32"/>
      </p:cViewPr>
      <p:guideLst>
        <p:guide orient="horz" pos="2160"/>
        <p:guide pos="2880"/>
      </p:guideLst>
    </p:cSldViewPr>
  </p:slideViewPr>
  <p:outlineViewPr>
    <p:cViewPr>
      <p:scale>
        <a:sx n="33" d="100"/>
        <a:sy n="33" d="100"/>
      </p:scale>
      <p:origin x="0" y="-180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SN"/>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4A7FA9-FC00-4A57-A70B-3BC2D5A53B23}" type="datetimeFigureOut">
              <a:rPr lang="fr-SN" smtClean="0"/>
              <a:t>25/05/2021</a:t>
            </a:fld>
            <a:endParaRPr lang="fr-SN"/>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SN"/>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SN"/>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SN"/>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39E8BD-5510-43DD-B589-81B4E39930F5}" type="slidenum">
              <a:rPr lang="fr-SN" smtClean="0"/>
              <a:t>‹#›</a:t>
            </a:fld>
            <a:endParaRPr lang="fr-SN"/>
          </a:p>
        </p:txBody>
      </p:sp>
    </p:spTree>
    <p:extLst>
      <p:ext uri="{BB962C8B-B14F-4D97-AF65-F5344CB8AC3E}">
        <p14:creationId xmlns:p14="http://schemas.microsoft.com/office/powerpoint/2010/main" val="1084855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SN" dirty="0"/>
          </a:p>
        </p:txBody>
      </p:sp>
      <p:sp>
        <p:nvSpPr>
          <p:cNvPr id="4" name="Espace réservé du numéro de diapositive 3"/>
          <p:cNvSpPr>
            <a:spLocks noGrp="1"/>
          </p:cNvSpPr>
          <p:nvPr>
            <p:ph type="sldNum" sz="quarter" idx="10"/>
          </p:nvPr>
        </p:nvSpPr>
        <p:spPr/>
        <p:txBody>
          <a:bodyPr/>
          <a:lstStyle/>
          <a:p>
            <a:fld id="{5A39E8BD-5510-43DD-B589-81B4E39930F5}" type="slidenum">
              <a:rPr lang="fr-SN" smtClean="0"/>
              <a:t>1</a:t>
            </a:fld>
            <a:endParaRPr lang="fr-SN"/>
          </a:p>
        </p:txBody>
      </p:sp>
    </p:spTree>
    <p:extLst>
      <p:ext uri="{BB962C8B-B14F-4D97-AF65-F5344CB8AC3E}">
        <p14:creationId xmlns:p14="http://schemas.microsoft.com/office/powerpoint/2010/main" val="1962860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SN" dirty="0"/>
          </a:p>
        </p:txBody>
      </p:sp>
      <p:sp>
        <p:nvSpPr>
          <p:cNvPr id="4" name="Espace réservé du numéro de diapositive 3"/>
          <p:cNvSpPr>
            <a:spLocks noGrp="1"/>
          </p:cNvSpPr>
          <p:nvPr>
            <p:ph type="sldNum" sz="quarter" idx="10"/>
          </p:nvPr>
        </p:nvSpPr>
        <p:spPr/>
        <p:txBody>
          <a:bodyPr/>
          <a:lstStyle/>
          <a:p>
            <a:fld id="{5A39E8BD-5510-43DD-B589-81B4E39930F5}" type="slidenum">
              <a:rPr lang="fr-SN" smtClean="0"/>
              <a:t>10</a:t>
            </a:fld>
            <a:endParaRPr lang="fr-SN"/>
          </a:p>
        </p:txBody>
      </p:sp>
    </p:spTree>
    <p:extLst>
      <p:ext uri="{BB962C8B-B14F-4D97-AF65-F5344CB8AC3E}">
        <p14:creationId xmlns:p14="http://schemas.microsoft.com/office/powerpoint/2010/main" val="1189421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SN" dirty="0"/>
          </a:p>
        </p:txBody>
      </p:sp>
      <p:sp>
        <p:nvSpPr>
          <p:cNvPr id="4" name="Espace réservé du numéro de diapositive 3"/>
          <p:cNvSpPr>
            <a:spLocks noGrp="1"/>
          </p:cNvSpPr>
          <p:nvPr>
            <p:ph type="sldNum" sz="quarter" idx="10"/>
          </p:nvPr>
        </p:nvSpPr>
        <p:spPr/>
        <p:txBody>
          <a:bodyPr/>
          <a:lstStyle/>
          <a:p>
            <a:fld id="{5A39E8BD-5510-43DD-B589-81B4E39930F5}" type="slidenum">
              <a:rPr lang="fr-SN" smtClean="0"/>
              <a:t>2</a:t>
            </a:fld>
            <a:endParaRPr lang="fr-SN"/>
          </a:p>
        </p:txBody>
      </p:sp>
    </p:spTree>
    <p:extLst>
      <p:ext uri="{BB962C8B-B14F-4D97-AF65-F5344CB8AC3E}">
        <p14:creationId xmlns:p14="http://schemas.microsoft.com/office/powerpoint/2010/main" val="242028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SN" dirty="0"/>
          </a:p>
        </p:txBody>
      </p:sp>
      <p:sp>
        <p:nvSpPr>
          <p:cNvPr id="4" name="Espace réservé du numéro de diapositive 3"/>
          <p:cNvSpPr>
            <a:spLocks noGrp="1"/>
          </p:cNvSpPr>
          <p:nvPr>
            <p:ph type="sldNum" sz="quarter" idx="10"/>
          </p:nvPr>
        </p:nvSpPr>
        <p:spPr/>
        <p:txBody>
          <a:bodyPr/>
          <a:lstStyle/>
          <a:p>
            <a:fld id="{5A39E8BD-5510-43DD-B589-81B4E39930F5}" type="slidenum">
              <a:rPr lang="fr-SN" smtClean="0"/>
              <a:t>3</a:t>
            </a:fld>
            <a:endParaRPr lang="fr-SN"/>
          </a:p>
        </p:txBody>
      </p:sp>
    </p:spTree>
    <p:extLst>
      <p:ext uri="{BB962C8B-B14F-4D97-AF65-F5344CB8AC3E}">
        <p14:creationId xmlns:p14="http://schemas.microsoft.com/office/powerpoint/2010/main" val="830638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SN" dirty="0"/>
          </a:p>
        </p:txBody>
      </p:sp>
      <p:sp>
        <p:nvSpPr>
          <p:cNvPr id="4" name="Espace réservé du numéro de diapositive 3"/>
          <p:cNvSpPr>
            <a:spLocks noGrp="1"/>
          </p:cNvSpPr>
          <p:nvPr>
            <p:ph type="sldNum" sz="quarter" idx="10"/>
          </p:nvPr>
        </p:nvSpPr>
        <p:spPr/>
        <p:txBody>
          <a:bodyPr/>
          <a:lstStyle/>
          <a:p>
            <a:fld id="{5A39E8BD-5510-43DD-B589-81B4E39930F5}" type="slidenum">
              <a:rPr lang="fr-SN" smtClean="0"/>
              <a:t>4</a:t>
            </a:fld>
            <a:endParaRPr lang="fr-SN"/>
          </a:p>
        </p:txBody>
      </p:sp>
    </p:spTree>
    <p:extLst>
      <p:ext uri="{BB962C8B-B14F-4D97-AF65-F5344CB8AC3E}">
        <p14:creationId xmlns:p14="http://schemas.microsoft.com/office/powerpoint/2010/main" val="1587443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SN" dirty="0"/>
          </a:p>
        </p:txBody>
      </p:sp>
      <p:sp>
        <p:nvSpPr>
          <p:cNvPr id="4" name="Espace réservé du numéro de diapositive 3"/>
          <p:cNvSpPr>
            <a:spLocks noGrp="1"/>
          </p:cNvSpPr>
          <p:nvPr>
            <p:ph type="sldNum" sz="quarter" idx="10"/>
          </p:nvPr>
        </p:nvSpPr>
        <p:spPr/>
        <p:txBody>
          <a:bodyPr/>
          <a:lstStyle/>
          <a:p>
            <a:fld id="{5A39E8BD-5510-43DD-B589-81B4E39930F5}" type="slidenum">
              <a:rPr lang="fr-SN" smtClean="0"/>
              <a:t>5</a:t>
            </a:fld>
            <a:endParaRPr lang="fr-SN"/>
          </a:p>
        </p:txBody>
      </p:sp>
    </p:spTree>
    <p:extLst>
      <p:ext uri="{BB962C8B-B14F-4D97-AF65-F5344CB8AC3E}">
        <p14:creationId xmlns:p14="http://schemas.microsoft.com/office/powerpoint/2010/main" val="2427241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SN" dirty="0"/>
          </a:p>
        </p:txBody>
      </p:sp>
      <p:sp>
        <p:nvSpPr>
          <p:cNvPr id="4" name="Espace réservé du numéro de diapositive 3"/>
          <p:cNvSpPr>
            <a:spLocks noGrp="1"/>
          </p:cNvSpPr>
          <p:nvPr>
            <p:ph type="sldNum" sz="quarter" idx="10"/>
          </p:nvPr>
        </p:nvSpPr>
        <p:spPr/>
        <p:txBody>
          <a:bodyPr/>
          <a:lstStyle/>
          <a:p>
            <a:fld id="{5A39E8BD-5510-43DD-B589-81B4E39930F5}" type="slidenum">
              <a:rPr lang="fr-SN" smtClean="0"/>
              <a:t>6</a:t>
            </a:fld>
            <a:endParaRPr lang="fr-SN"/>
          </a:p>
        </p:txBody>
      </p:sp>
    </p:spTree>
    <p:extLst>
      <p:ext uri="{BB962C8B-B14F-4D97-AF65-F5344CB8AC3E}">
        <p14:creationId xmlns:p14="http://schemas.microsoft.com/office/powerpoint/2010/main" val="492835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endParaRPr lang="fr-BE" sz="1200" baseline="0" dirty="0">
              <a:effectLst/>
              <a:latin typeface="Helvetica Neue"/>
              <a:ea typeface="Helvetica Neue"/>
              <a:cs typeface="Helvetica Neue"/>
              <a:sym typeface="Helvetica Neue"/>
            </a:endParaRPr>
          </a:p>
        </p:txBody>
      </p:sp>
      <p:sp>
        <p:nvSpPr>
          <p:cNvPr id="4" name="Espace réservé du numéro de diapositive 3"/>
          <p:cNvSpPr>
            <a:spLocks noGrp="1"/>
          </p:cNvSpPr>
          <p:nvPr>
            <p:ph type="sldNum" sz="quarter" idx="10"/>
          </p:nvPr>
        </p:nvSpPr>
        <p:spPr/>
        <p:txBody>
          <a:bodyPr/>
          <a:lstStyle/>
          <a:p>
            <a:fld id="{5A39E8BD-5510-43DD-B589-81B4E39930F5}" type="slidenum">
              <a:rPr lang="fr-SN" smtClean="0"/>
              <a:t>7</a:t>
            </a:fld>
            <a:endParaRPr lang="fr-SN"/>
          </a:p>
        </p:txBody>
      </p:sp>
    </p:spTree>
    <p:extLst>
      <p:ext uri="{BB962C8B-B14F-4D97-AF65-F5344CB8AC3E}">
        <p14:creationId xmlns:p14="http://schemas.microsoft.com/office/powerpoint/2010/main" val="587351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SN" dirty="0"/>
          </a:p>
        </p:txBody>
      </p:sp>
      <p:sp>
        <p:nvSpPr>
          <p:cNvPr id="4" name="Espace réservé du numéro de diapositive 3"/>
          <p:cNvSpPr>
            <a:spLocks noGrp="1"/>
          </p:cNvSpPr>
          <p:nvPr>
            <p:ph type="sldNum" sz="quarter" idx="10"/>
          </p:nvPr>
        </p:nvSpPr>
        <p:spPr/>
        <p:txBody>
          <a:bodyPr/>
          <a:lstStyle/>
          <a:p>
            <a:fld id="{5A39E8BD-5510-43DD-B589-81B4E39930F5}" type="slidenum">
              <a:rPr lang="fr-SN" smtClean="0"/>
              <a:t>8</a:t>
            </a:fld>
            <a:endParaRPr lang="fr-SN"/>
          </a:p>
        </p:txBody>
      </p:sp>
    </p:spTree>
    <p:extLst>
      <p:ext uri="{BB962C8B-B14F-4D97-AF65-F5344CB8AC3E}">
        <p14:creationId xmlns:p14="http://schemas.microsoft.com/office/powerpoint/2010/main" val="2561166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SN" dirty="0"/>
          </a:p>
        </p:txBody>
      </p:sp>
      <p:sp>
        <p:nvSpPr>
          <p:cNvPr id="4" name="Espace réservé du numéro de diapositive 3"/>
          <p:cNvSpPr>
            <a:spLocks noGrp="1"/>
          </p:cNvSpPr>
          <p:nvPr>
            <p:ph type="sldNum" sz="quarter" idx="10"/>
          </p:nvPr>
        </p:nvSpPr>
        <p:spPr/>
        <p:txBody>
          <a:bodyPr/>
          <a:lstStyle/>
          <a:p>
            <a:fld id="{5A39E8BD-5510-43DD-B589-81B4E39930F5}" type="slidenum">
              <a:rPr lang="fr-SN" smtClean="0"/>
              <a:t>9</a:t>
            </a:fld>
            <a:endParaRPr lang="fr-SN"/>
          </a:p>
        </p:txBody>
      </p:sp>
    </p:spTree>
    <p:extLst>
      <p:ext uri="{BB962C8B-B14F-4D97-AF65-F5344CB8AC3E}">
        <p14:creationId xmlns:p14="http://schemas.microsoft.com/office/powerpoint/2010/main" val="3620024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p:txBody>
          <a:bodyPr/>
          <a:lstStyle/>
          <a:p>
            <a:fld id="{E46E2812-7AE0-41EA-BA37-BBDE12C195CA}" type="datetimeFigureOut">
              <a:rPr lang="fr-BE" smtClean="0"/>
              <a:t>25-05-21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6F257F8-E85F-447B-9F07-10F313152348}" type="slidenum">
              <a:rPr lang="fr-BE" smtClean="0"/>
              <a:t>‹#›</a:t>
            </a:fld>
            <a:endParaRPr lang="fr-BE"/>
          </a:p>
        </p:txBody>
      </p:sp>
    </p:spTree>
    <p:extLst>
      <p:ext uri="{BB962C8B-B14F-4D97-AF65-F5344CB8AC3E}">
        <p14:creationId xmlns:p14="http://schemas.microsoft.com/office/powerpoint/2010/main" val="412868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E46E2812-7AE0-41EA-BA37-BBDE12C195CA}" type="datetimeFigureOut">
              <a:rPr lang="fr-BE" smtClean="0"/>
              <a:t>25-05-21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6F257F8-E85F-447B-9F07-10F313152348}" type="slidenum">
              <a:rPr lang="fr-BE" smtClean="0"/>
              <a:t>‹#›</a:t>
            </a:fld>
            <a:endParaRPr lang="fr-BE"/>
          </a:p>
        </p:txBody>
      </p:sp>
    </p:spTree>
    <p:extLst>
      <p:ext uri="{BB962C8B-B14F-4D97-AF65-F5344CB8AC3E}">
        <p14:creationId xmlns:p14="http://schemas.microsoft.com/office/powerpoint/2010/main" val="2237394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E46E2812-7AE0-41EA-BA37-BBDE12C195CA}" type="datetimeFigureOut">
              <a:rPr lang="fr-BE" smtClean="0"/>
              <a:t>25-05-21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6F257F8-E85F-447B-9F07-10F313152348}" type="slidenum">
              <a:rPr lang="fr-BE" smtClean="0"/>
              <a:t>‹#›</a:t>
            </a:fld>
            <a:endParaRPr lang="fr-BE"/>
          </a:p>
        </p:txBody>
      </p:sp>
    </p:spTree>
    <p:extLst>
      <p:ext uri="{BB962C8B-B14F-4D97-AF65-F5344CB8AC3E}">
        <p14:creationId xmlns:p14="http://schemas.microsoft.com/office/powerpoint/2010/main" val="2473430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I-Instit_Photo-2">
    <p:spTree>
      <p:nvGrpSpPr>
        <p:cNvPr id="1" name=""/>
        <p:cNvGrpSpPr/>
        <p:nvPr/>
      </p:nvGrpSpPr>
      <p:grpSpPr>
        <a:xfrm>
          <a:off x="0" y="0"/>
          <a:ext cx="0" cy="0"/>
          <a:chOff x="0" y="0"/>
          <a:chExt cx="0" cy="0"/>
        </a:xfrm>
      </p:grpSpPr>
      <p:grpSp>
        <p:nvGrpSpPr>
          <p:cNvPr id="7" name="Groupe 6"/>
          <p:cNvGrpSpPr/>
          <p:nvPr userDrawn="1"/>
        </p:nvGrpSpPr>
        <p:grpSpPr>
          <a:xfrm>
            <a:off x="-10228" y="13982"/>
            <a:ext cx="9200320" cy="6862184"/>
            <a:chOff x="-11961" y="15416"/>
            <a:chExt cx="10759263" cy="7565876"/>
          </a:xfrm>
        </p:grpSpPr>
        <p:grpSp>
          <p:nvGrpSpPr>
            <p:cNvPr id="8" name="Groupe 7"/>
            <p:cNvGrpSpPr/>
            <p:nvPr userDrawn="1"/>
          </p:nvGrpSpPr>
          <p:grpSpPr>
            <a:xfrm>
              <a:off x="5343634" y="80662"/>
              <a:ext cx="5403668" cy="7500630"/>
              <a:chOff x="5343634" y="80662"/>
              <a:chExt cx="5403668" cy="7500630"/>
            </a:xfrm>
          </p:grpSpPr>
          <p:cxnSp>
            <p:nvCxnSpPr>
              <p:cNvPr id="13" name="Connecteur droit 12"/>
              <p:cNvCxnSpPr/>
              <p:nvPr userDrawn="1"/>
            </p:nvCxnSpPr>
            <p:spPr>
              <a:xfrm flipH="1">
                <a:off x="5343634" y="7516046"/>
                <a:ext cx="5403667"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userDrawn="1"/>
            </p:nvCxnSpPr>
            <p:spPr>
              <a:xfrm flipH="1">
                <a:off x="5343634" y="80662"/>
                <a:ext cx="5403668"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rot="10800000">
                <a:off x="10654224" y="80662"/>
                <a:ext cx="0" cy="750063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grpSp>
        <p:grpSp>
          <p:nvGrpSpPr>
            <p:cNvPr id="9" name="Groupe 8"/>
            <p:cNvGrpSpPr/>
            <p:nvPr userDrawn="1"/>
          </p:nvGrpSpPr>
          <p:grpSpPr>
            <a:xfrm>
              <a:off x="-11961" y="15416"/>
              <a:ext cx="5403666" cy="7500630"/>
              <a:chOff x="-11961" y="15416"/>
              <a:chExt cx="5403666" cy="7500630"/>
            </a:xfrm>
          </p:grpSpPr>
          <p:cxnSp>
            <p:nvCxnSpPr>
              <p:cNvPr id="10" name="Connecteur droit 9"/>
              <p:cNvCxnSpPr/>
              <p:nvPr userDrawn="1"/>
            </p:nvCxnSpPr>
            <p:spPr>
              <a:xfrm>
                <a:off x="-11961" y="80662"/>
                <a:ext cx="5403666"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userDrawn="1"/>
            </p:nvCxnSpPr>
            <p:spPr>
              <a:xfrm>
                <a:off x="-11961" y="7516046"/>
                <a:ext cx="5358661"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81115" y="15416"/>
                <a:ext cx="0" cy="750063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grpSp>
      </p:grpSp>
      <p:sp>
        <p:nvSpPr>
          <p:cNvPr id="5" name="Espace réservé pour une image  4"/>
          <p:cNvSpPr>
            <a:spLocks noGrp="1"/>
          </p:cNvSpPr>
          <p:nvPr>
            <p:ph type="pic" sz="quarter" idx="10"/>
          </p:nvPr>
        </p:nvSpPr>
        <p:spPr>
          <a:xfrm>
            <a:off x="146608" y="164143"/>
            <a:ext cx="8890151" cy="6571470"/>
          </a:xfrm>
        </p:spPr>
        <p:txBody>
          <a:bodyPr/>
          <a:lstStyle/>
          <a:p>
            <a:endParaRPr lang="fr-FR"/>
          </a:p>
        </p:txBody>
      </p:sp>
      <p:pic>
        <p:nvPicPr>
          <p:cNvPr id="16" name="Imag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0042" y="5748122"/>
            <a:ext cx="493697" cy="823952"/>
          </a:xfrm>
          <a:prstGeom prst="rect">
            <a:avLst/>
          </a:prstGeom>
          <a:effectLst>
            <a:reflection endPos="0" dir="5400000" sy="-100000" algn="bl" rotWithShape="0"/>
          </a:effectLst>
        </p:spPr>
      </p:pic>
    </p:spTree>
    <p:extLst>
      <p:ext uri="{BB962C8B-B14F-4D97-AF65-F5344CB8AC3E}">
        <p14:creationId xmlns:p14="http://schemas.microsoft.com/office/powerpoint/2010/main" val="994610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E46E2812-7AE0-41EA-BA37-BBDE12C195CA}" type="datetimeFigureOut">
              <a:rPr lang="fr-BE" smtClean="0"/>
              <a:t>25-05-21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6F257F8-E85F-447B-9F07-10F313152348}" type="slidenum">
              <a:rPr lang="fr-BE" smtClean="0"/>
              <a:t>‹#›</a:t>
            </a:fld>
            <a:endParaRPr lang="fr-BE"/>
          </a:p>
        </p:txBody>
      </p:sp>
    </p:spTree>
    <p:extLst>
      <p:ext uri="{BB962C8B-B14F-4D97-AF65-F5344CB8AC3E}">
        <p14:creationId xmlns:p14="http://schemas.microsoft.com/office/powerpoint/2010/main" val="2650313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6E2812-7AE0-41EA-BA37-BBDE12C195CA}" type="datetimeFigureOut">
              <a:rPr lang="fr-BE" smtClean="0"/>
              <a:t>25-05-21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6F257F8-E85F-447B-9F07-10F313152348}" type="slidenum">
              <a:rPr lang="fr-BE" smtClean="0"/>
              <a:t>‹#›</a:t>
            </a:fld>
            <a:endParaRPr lang="fr-BE"/>
          </a:p>
        </p:txBody>
      </p:sp>
    </p:spTree>
    <p:extLst>
      <p:ext uri="{BB962C8B-B14F-4D97-AF65-F5344CB8AC3E}">
        <p14:creationId xmlns:p14="http://schemas.microsoft.com/office/powerpoint/2010/main" val="136841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p>
            <a:fld id="{E46E2812-7AE0-41EA-BA37-BBDE12C195CA}" type="datetimeFigureOut">
              <a:rPr lang="fr-BE" smtClean="0"/>
              <a:t>25-05-21</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6F257F8-E85F-447B-9F07-10F313152348}" type="slidenum">
              <a:rPr lang="fr-BE" smtClean="0"/>
              <a:t>‹#›</a:t>
            </a:fld>
            <a:endParaRPr lang="fr-BE"/>
          </a:p>
        </p:txBody>
      </p:sp>
    </p:spTree>
    <p:extLst>
      <p:ext uri="{BB962C8B-B14F-4D97-AF65-F5344CB8AC3E}">
        <p14:creationId xmlns:p14="http://schemas.microsoft.com/office/powerpoint/2010/main" val="2162497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fld id="{E46E2812-7AE0-41EA-BA37-BBDE12C195CA}" type="datetimeFigureOut">
              <a:rPr lang="fr-BE" smtClean="0"/>
              <a:t>25-05-21</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56F257F8-E85F-447B-9F07-10F313152348}" type="slidenum">
              <a:rPr lang="fr-BE" smtClean="0"/>
              <a:t>‹#›</a:t>
            </a:fld>
            <a:endParaRPr lang="fr-BE"/>
          </a:p>
        </p:txBody>
      </p:sp>
    </p:spTree>
    <p:extLst>
      <p:ext uri="{BB962C8B-B14F-4D97-AF65-F5344CB8AC3E}">
        <p14:creationId xmlns:p14="http://schemas.microsoft.com/office/powerpoint/2010/main" val="532833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fld id="{E46E2812-7AE0-41EA-BA37-BBDE12C195CA}" type="datetimeFigureOut">
              <a:rPr lang="fr-BE" smtClean="0"/>
              <a:t>25-05-21</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56F257F8-E85F-447B-9F07-10F313152348}" type="slidenum">
              <a:rPr lang="fr-BE" smtClean="0"/>
              <a:t>‹#›</a:t>
            </a:fld>
            <a:endParaRPr lang="fr-BE"/>
          </a:p>
        </p:txBody>
      </p:sp>
    </p:spTree>
    <p:extLst>
      <p:ext uri="{BB962C8B-B14F-4D97-AF65-F5344CB8AC3E}">
        <p14:creationId xmlns:p14="http://schemas.microsoft.com/office/powerpoint/2010/main" val="3256581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6E2812-7AE0-41EA-BA37-BBDE12C195CA}" type="datetimeFigureOut">
              <a:rPr lang="fr-BE" smtClean="0"/>
              <a:t>25-05-21</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56F257F8-E85F-447B-9F07-10F313152348}" type="slidenum">
              <a:rPr lang="fr-BE" smtClean="0"/>
              <a:t>‹#›</a:t>
            </a:fld>
            <a:endParaRPr lang="fr-BE"/>
          </a:p>
        </p:txBody>
      </p:sp>
    </p:spTree>
    <p:extLst>
      <p:ext uri="{BB962C8B-B14F-4D97-AF65-F5344CB8AC3E}">
        <p14:creationId xmlns:p14="http://schemas.microsoft.com/office/powerpoint/2010/main" val="420471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6E2812-7AE0-41EA-BA37-BBDE12C195CA}" type="datetimeFigureOut">
              <a:rPr lang="fr-BE" smtClean="0"/>
              <a:t>25-05-21</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6F257F8-E85F-447B-9F07-10F313152348}" type="slidenum">
              <a:rPr lang="fr-BE" smtClean="0"/>
              <a:t>‹#›</a:t>
            </a:fld>
            <a:endParaRPr lang="fr-BE"/>
          </a:p>
        </p:txBody>
      </p:sp>
    </p:spTree>
    <p:extLst>
      <p:ext uri="{BB962C8B-B14F-4D97-AF65-F5344CB8AC3E}">
        <p14:creationId xmlns:p14="http://schemas.microsoft.com/office/powerpoint/2010/main" val="2166720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6E2812-7AE0-41EA-BA37-BBDE12C195CA}" type="datetimeFigureOut">
              <a:rPr lang="fr-BE" smtClean="0"/>
              <a:t>25-05-21</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6F257F8-E85F-447B-9F07-10F313152348}" type="slidenum">
              <a:rPr lang="fr-BE" smtClean="0"/>
              <a:t>‹#›</a:t>
            </a:fld>
            <a:endParaRPr lang="fr-BE"/>
          </a:p>
        </p:txBody>
      </p:sp>
    </p:spTree>
    <p:extLst>
      <p:ext uri="{BB962C8B-B14F-4D97-AF65-F5344CB8AC3E}">
        <p14:creationId xmlns:p14="http://schemas.microsoft.com/office/powerpoint/2010/main" val="143308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6E2812-7AE0-41EA-BA37-BBDE12C195CA}" type="datetimeFigureOut">
              <a:rPr lang="fr-BE" smtClean="0"/>
              <a:t>25-05-21</a:t>
            </a:fld>
            <a:endParaRPr lang="fr-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257F8-E85F-447B-9F07-10F313152348}" type="slidenum">
              <a:rPr lang="fr-BE" smtClean="0"/>
              <a:t>‹#›</a:t>
            </a:fld>
            <a:endParaRPr lang="fr-BE"/>
          </a:p>
        </p:txBody>
      </p:sp>
    </p:spTree>
    <p:extLst>
      <p:ext uri="{BB962C8B-B14F-4D97-AF65-F5344CB8AC3E}">
        <p14:creationId xmlns:p14="http://schemas.microsoft.com/office/powerpoint/2010/main" val="1352569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blog.hi.org/wp-content/uploads/2021/02/factsheet_2021-GirlsInEducation-EN-review-AB.pdf" TargetMode="External"/><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s://genderdisabilitieswa.hubside.fr/" TargetMode="External"/><Relationship Id="rId5" Type="http://schemas.openxmlformats.org/officeDocument/2006/relationships/hyperlink" Target="https://genrehandicapao.hubside.fr/" TargetMode="External"/><Relationship Id="rId4" Type="http://schemas.openxmlformats.org/officeDocument/2006/relationships/hyperlink" Target="https://blog.hi.org/wp-content/uploads/2021/01/factsheet_2021-FR.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78C4D43-5007-4C1C-A868-94A6AD5401E5}"/>
              </a:ext>
            </a:extLst>
          </p:cNvPr>
          <p:cNvSpPr txBox="1">
            <a:spLocks noGrp="1"/>
          </p:cNvSpPr>
          <p:nvPr>
            <p:ph type="title" idx="4294967295"/>
          </p:nvPr>
        </p:nvSpPr>
        <p:spPr>
          <a:xfrm>
            <a:off x="457200" y="788271"/>
            <a:ext cx="82296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To Be a Girl with Disabilities from West Africa </a:t>
            </a:r>
          </a:p>
        </p:txBody>
      </p:sp>
      <p:pic>
        <p:nvPicPr>
          <p:cNvPr id="3" name="Image 2" descr="The image shows a classroom of learners. The learners are smiling and looking ahead."/>
          <p:cNvPicPr>
            <a:picLocks noChangeAspect="1"/>
          </p:cNvPicPr>
          <p:nvPr/>
        </p:nvPicPr>
        <p:blipFill rotWithShape="1">
          <a:blip r:embed="rId3"/>
          <a:srcRect l="13110" t="12971" b="56369"/>
          <a:stretch/>
        </p:blipFill>
        <p:spPr>
          <a:xfrm>
            <a:off x="323527" y="2198885"/>
            <a:ext cx="8649915" cy="1872208"/>
          </a:xfrm>
          <a:prstGeom prst="rect">
            <a:avLst/>
          </a:prstGeom>
        </p:spPr>
      </p:pic>
      <p:sp>
        <p:nvSpPr>
          <p:cNvPr id="6" name="Content Placeholder 2">
            <a:extLst>
              <a:ext uri="{FF2B5EF4-FFF2-40B4-BE49-F238E27FC236}">
                <a16:creationId xmlns:a16="http://schemas.microsoft.com/office/drawing/2014/main" id="{AB3A5888-4C6B-4ED3-BEB3-9B31128D3DC5}"/>
              </a:ext>
            </a:extLst>
          </p:cNvPr>
          <p:cNvSpPr txBox="1">
            <a:spLocks/>
          </p:cNvSpPr>
          <p:nvPr/>
        </p:nvSpPr>
        <p:spPr>
          <a:xfrm>
            <a:off x="2195041" y="4365104"/>
            <a:ext cx="4906888" cy="10801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200" b="1" dirty="0"/>
              <a:t>The Educational Situation in Question </a:t>
            </a:r>
          </a:p>
          <a:p>
            <a:pPr marL="0" indent="0" algn="ctr">
              <a:buFont typeface="Arial" panose="020B0604020202020204" pitchFamily="34" charset="0"/>
              <a:buNone/>
            </a:pPr>
            <a:r>
              <a:rPr lang="en-US" sz="2200" b="1" dirty="0"/>
              <a:t>Mali, Niger, Burkina Faso </a:t>
            </a:r>
          </a:p>
        </p:txBody>
      </p:sp>
    </p:spTree>
    <p:extLst>
      <p:ext uri="{BB962C8B-B14F-4D97-AF65-F5344CB8AC3E}">
        <p14:creationId xmlns:p14="http://schemas.microsoft.com/office/powerpoint/2010/main" val="4134578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BCDD6A2-6FE7-49EC-B2CF-A7ADB5B07824}"/>
              </a:ext>
            </a:extLst>
          </p:cNvPr>
          <p:cNvSpPr txBox="1">
            <a:spLocks noGrp="1"/>
          </p:cNvSpPr>
          <p:nvPr>
            <p:ph type="title" idx="4294967295"/>
          </p:nvPr>
        </p:nvSpPr>
        <p:spPr>
          <a:xfrm>
            <a:off x="470680" y="101770"/>
            <a:ext cx="82296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Resources</a:t>
            </a:r>
          </a:p>
        </p:txBody>
      </p:sp>
      <p:sp>
        <p:nvSpPr>
          <p:cNvPr id="3" name="Content Placeholder 2"/>
          <p:cNvSpPr>
            <a:spLocks noGrp="1"/>
          </p:cNvSpPr>
          <p:nvPr>
            <p:ph idx="4294967295"/>
          </p:nvPr>
        </p:nvSpPr>
        <p:spPr>
          <a:xfrm>
            <a:off x="343795" y="1153124"/>
            <a:ext cx="8229600" cy="5704876"/>
          </a:xfrm>
        </p:spPr>
        <p:txBody>
          <a:bodyPr>
            <a:noAutofit/>
          </a:bodyPr>
          <a:lstStyle/>
          <a:p>
            <a:pPr>
              <a:buFont typeface="Wingdings" panose="05000000000000000000" pitchFamily="2" charset="2"/>
              <a:buChar char="§"/>
            </a:pPr>
            <a:r>
              <a:rPr lang="fr-BE" sz="2000" b="1" dirty="0"/>
              <a:t>3 </a:t>
            </a:r>
            <a:r>
              <a:rPr lang="fr-BE" sz="2000" b="1" dirty="0" err="1"/>
              <a:t>studies</a:t>
            </a:r>
            <a:r>
              <a:rPr lang="fr-BE" sz="2000" b="1" dirty="0"/>
              <a:t> </a:t>
            </a:r>
            <a:r>
              <a:rPr lang="fr-BE" sz="2000" dirty="0"/>
              <a:t>(1 per country)</a:t>
            </a:r>
          </a:p>
          <a:p>
            <a:pPr>
              <a:buFont typeface="Wingdings" panose="05000000000000000000" pitchFamily="2" charset="2"/>
              <a:buChar char="§"/>
            </a:pPr>
            <a:r>
              <a:rPr lang="fr-BE" sz="2000" b="1" dirty="0"/>
              <a:t>1 </a:t>
            </a:r>
            <a:r>
              <a:rPr lang="fr-BE" sz="2000" b="1" dirty="0" err="1"/>
              <a:t>summary</a:t>
            </a:r>
            <a:r>
              <a:rPr lang="fr-BE" sz="2000" b="1" dirty="0"/>
              <a:t> document</a:t>
            </a:r>
          </a:p>
          <a:p>
            <a:pPr>
              <a:buFont typeface="Wingdings" panose="05000000000000000000" pitchFamily="2" charset="2"/>
              <a:buChar char="§"/>
            </a:pPr>
            <a:r>
              <a:rPr lang="fr-BE" sz="2000" b="1" dirty="0"/>
              <a:t>1 </a:t>
            </a:r>
            <a:r>
              <a:rPr lang="fr-BE" sz="2000" b="1" dirty="0" err="1"/>
              <a:t>advocacy</a:t>
            </a:r>
            <a:r>
              <a:rPr lang="fr-BE" sz="2000" b="1" dirty="0"/>
              <a:t> </a:t>
            </a:r>
            <a:r>
              <a:rPr lang="fr-BE" sz="2000" b="1" dirty="0" err="1"/>
              <a:t>factsheet</a:t>
            </a:r>
            <a:r>
              <a:rPr lang="fr-BE" sz="2000" b="1" dirty="0"/>
              <a:t> : </a:t>
            </a:r>
          </a:p>
          <a:p>
            <a:pPr marL="0" indent="0">
              <a:buNone/>
            </a:pPr>
            <a:r>
              <a:rPr lang="en-US" sz="1800" dirty="0">
                <a:hlinkClick r:id="rId3"/>
              </a:rPr>
              <a:t>https://blog.hi.org/wp-content/uploads/2021/02/factsheet_2021-GirlsInEducation-EN-review-AB.pdf</a:t>
            </a:r>
            <a:r>
              <a:rPr lang="en-US" sz="1800" dirty="0"/>
              <a:t> English</a:t>
            </a:r>
            <a:endParaRPr lang="fr-BE" sz="1800" dirty="0"/>
          </a:p>
          <a:p>
            <a:pPr marL="0" indent="0">
              <a:buNone/>
            </a:pPr>
            <a:r>
              <a:rPr lang="fr-BE" sz="1800" dirty="0">
                <a:hlinkClick r:id="rId4"/>
              </a:rPr>
              <a:t>https://blog.hi.org/wp-content/uploads/2021/01/factsheet_2021-FR.pdf</a:t>
            </a:r>
            <a:r>
              <a:rPr lang="fr-BE" sz="1800" dirty="0"/>
              <a:t> French</a:t>
            </a:r>
          </a:p>
          <a:p>
            <a:pPr>
              <a:buFont typeface="Wingdings" panose="05000000000000000000" pitchFamily="2" charset="2"/>
              <a:buChar char="§"/>
            </a:pPr>
            <a:r>
              <a:rPr lang="fr-BE" sz="2000" b="1" dirty="0"/>
              <a:t>1 </a:t>
            </a:r>
            <a:r>
              <a:rPr lang="fr-BE" sz="2000" b="1" dirty="0" err="1"/>
              <a:t>dedicated</a:t>
            </a:r>
            <a:r>
              <a:rPr lang="fr-BE" sz="2000" b="1" dirty="0"/>
              <a:t> </a:t>
            </a:r>
            <a:r>
              <a:rPr lang="fr-BE" sz="2000" b="1" dirty="0" err="1"/>
              <a:t>website</a:t>
            </a:r>
            <a:r>
              <a:rPr lang="fr-BE" sz="2000" b="1" dirty="0"/>
              <a:t>: </a:t>
            </a:r>
          </a:p>
          <a:p>
            <a:pPr marL="0" indent="0">
              <a:buNone/>
            </a:pPr>
            <a:r>
              <a:rPr lang="fr-BE" sz="1800" dirty="0">
                <a:hlinkClick r:id="rId5"/>
              </a:rPr>
              <a:t>https://genrehandicapao.hubside.fr/</a:t>
            </a:r>
            <a:r>
              <a:rPr lang="fr-BE" sz="1800" dirty="0"/>
              <a:t> French</a:t>
            </a:r>
          </a:p>
          <a:p>
            <a:pPr marL="0" indent="0">
              <a:buNone/>
            </a:pPr>
            <a:r>
              <a:rPr lang="fr-BE" sz="1800" dirty="0">
                <a:hlinkClick r:id="rId6"/>
              </a:rPr>
              <a:t>https://genderdisabilitieswa.hubside.fr/</a:t>
            </a:r>
            <a:r>
              <a:rPr lang="fr-BE" sz="1800" dirty="0"/>
              <a:t> English</a:t>
            </a:r>
          </a:p>
        </p:txBody>
      </p:sp>
      <p:pic>
        <p:nvPicPr>
          <p:cNvPr id="6" name="Image 5" descr="Graphic depiction of the three country studies in Mali, Niger and Burkina Faso">
            <a:extLs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437457" y="4480936"/>
            <a:ext cx="4760061" cy="1974322"/>
          </a:xfrm>
          <a:prstGeom prst="rect">
            <a:avLst/>
          </a:prstGeom>
        </p:spPr>
      </p:pic>
      <p:pic>
        <p:nvPicPr>
          <p:cNvPr id="5" name="Picture 4" descr="Thumbnail image of the advocacy brief produced by Humanity and Inclusion. "/>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52506" y="3428999"/>
            <a:ext cx="2338554" cy="3036631"/>
          </a:xfrm>
          <a:prstGeom prst="rect">
            <a:avLst/>
          </a:prstGeom>
        </p:spPr>
      </p:pic>
    </p:spTree>
    <p:extLst>
      <p:ext uri="{BB962C8B-B14F-4D97-AF65-F5344CB8AC3E}">
        <p14:creationId xmlns:p14="http://schemas.microsoft.com/office/powerpoint/2010/main" val="2676010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9F3A67-07E2-4BF0-ABB9-92C616AABCD8}"/>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Objective of the study</a:t>
            </a:r>
          </a:p>
        </p:txBody>
      </p:sp>
      <p:sp>
        <p:nvSpPr>
          <p:cNvPr id="6" name="Rectangle 5"/>
          <p:cNvSpPr/>
          <p:nvPr/>
        </p:nvSpPr>
        <p:spPr>
          <a:xfrm>
            <a:off x="323528" y="1268760"/>
            <a:ext cx="8641379" cy="3935565"/>
          </a:xfrm>
          <a:prstGeom prst="rect">
            <a:avLst/>
          </a:prstGeom>
        </p:spPr>
        <p:txBody>
          <a:bodyPr wrap="square">
            <a:spAutoFit/>
          </a:bodyPr>
          <a:lstStyle/>
          <a:p>
            <a:pPr algn="ctr" defTabSz="584200" hangingPunct="0"/>
            <a:endParaRPr lang="fr-FR" sz="1687" kern="0" dirty="0">
              <a:latin typeface="Nunito Bold"/>
              <a:ea typeface="+mj-ea"/>
              <a:cs typeface="+mj-cs"/>
              <a:sym typeface="Helvetica Neue"/>
            </a:endParaRPr>
          </a:p>
          <a:p>
            <a:pPr algn="just" defTabSz="410751" hangingPunct="0"/>
            <a:endParaRPr lang="fr-FR" sz="1687" kern="0" dirty="0">
              <a:latin typeface="Nunito Bold"/>
              <a:ea typeface="Nunito Bold"/>
              <a:cs typeface="Nunito Bold"/>
              <a:sym typeface="Helvetica Neue"/>
            </a:endParaRPr>
          </a:p>
          <a:p>
            <a:pPr algn="just" defTabSz="410751" hangingPunct="0"/>
            <a:r>
              <a:rPr lang="fr-FR" sz="2400" kern="0" dirty="0">
                <a:ea typeface="Nunito Bold"/>
                <a:cs typeface="Nunito Bold"/>
                <a:sym typeface="Helvetica Neue"/>
              </a:rPr>
              <a:t>➡ </a:t>
            </a:r>
            <a:r>
              <a:rPr lang="en-US" sz="2400" b="1" kern="0" dirty="0">
                <a:sym typeface="Helvetica Neue"/>
              </a:rPr>
              <a:t>To learn how </a:t>
            </a:r>
            <a:r>
              <a:rPr lang="en-US" sz="2400" b="1" kern="0" dirty="0">
                <a:solidFill>
                  <a:schemeClr val="tx2">
                    <a:lumMod val="60000"/>
                    <a:lumOff val="40000"/>
                  </a:schemeClr>
                </a:solidFill>
                <a:sym typeface="Helvetica Neue"/>
              </a:rPr>
              <a:t>gender, disability, and age </a:t>
            </a:r>
            <a:r>
              <a:rPr lang="en-US" sz="2400" b="1" kern="0" dirty="0">
                <a:sym typeface="Helvetica Neue"/>
              </a:rPr>
              <a:t>shape the experiences of girls with disabilities in terms of school access, retention, and educational achievement.</a:t>
            </a:r>
          </a:p>
          <a:p>
            <a:pPr algn="just" defTabSz="410751" hangingPunct="0"/>
            <a:r>
              <a:rPr lang="en-US" sz="2400" b="1" kern="0" dirty="0">
                <a:sym typeface="Helvetica Neue"/>
              </a:rPr>
              <a:t> </a:t>
            </a:r>
            <a:endParaRPr lang="fr-FR" sz="2400" kern="0" dirty="0">
              <a:ea typeface="Nunito Bold"/>
              <a:cs typeface="Nunito Bold"/>
              <a:sym typeface="Helvetica Neue"/>
            </a:endParaRPr>
          </a:p>
          <a:p>
            <a:pPr algn="just" defTabSz="410751" hangingPunct="0"/>
            <a:r>
              <a:rPr lang="fr-FR" sz="2400" b="1" kern="0" dirty="0">
                <a:sym typeface="Helvetica Neue"/>
              </a:rPr>
              <a:t>T</a:t>
            </a:r>
            <a:r>
              <a:rPr lang="en-US" sz="2400" b="1" kern="0" dirty="0">
                <a:sym typeface="Helvetica Neue"/>
              </a:rPr>
              <a:t>he results of this study will serve two purposes: </a:t>
            </a:r>
          </a:p>
          <a:p>
            <a:pPr marL="342900" indent="-342900" algn="just" defTabSz="410751" hangingPunct="0">
              <a:buFont typeface="Arial" panose="020B0604020202020204" pitchFamily="34" charset="0"/>
              <a:buChar char="•"/>
            </a:pPr>
            <a:r>
              <a:rPr lang="en-US" sz="2400" b="1" kern="0" dirty="0">
                <a:sym typeface="Helvetica Neue"/>
              </a:rPr>
              <a:t>to guide the intervention of HI and its partners in the field of inclusive education </a:t>
            </a:r>
          </a:p>
          <a:p>
            <a:pPr marL="342900" indent="-342900" algn="just" defTabSz="410751" hangingPunct="0">
              <a:buFont typeface="Arial" panose="020B0604020202020204" pitchFamily="34" charset="0"/>
              <a:buChar char="•"/>
            </a:pPr>
            <a:r>
              <a:rPr lang="en-US" sz="2400" b="1" kern="0" dirty="0">
                <a:sym typeface="Helvetica Neue"/>
              </a:rPr>
              <a:t>to raise awareness on the importance of developing gender-sensitive inclusive education interventions. </a:t>
            </a:r>
            <a:endParaRPr lang="fr-SN" sz="2400" b="1" kern="0" dirty="0">
              <a:ea typeface="Nunito Bold"/>
              <a:cs typeface="Nunito Bold"/>
              <a:sym typeface="Helvetica Neue"/>
            </a:endParaRPr>
          </a:p>
        </p:txBody>
      </p:sp>
      <p:sp>
        <p:nvSpPr>
          <p:cNvPr id="7" name="Title 1">
            <a:extLst>
              <a:ext uri="{FF2B5EF4-FFF2-40B4-BE49-F238E27FC236}">
                <a16:creationId xmlns:a16="http://schemas.microsoft.com/office/drawing/2014/main" id="{2BE7BCB4-AE12-4F60-B814-E0E2E525C127}"/>
              </a:ext>
            </a:extLst>
          </p:cNvPr>
          <p:cNvSpPr txBox="1">
            <a:spLocks/>
          </p:cNvSpPr>
          <p:nvPr/>
        </p:nvSpPr>
        <p:spPr>
          <a:xfrm>
            <a:off x="457200" y="38691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Objective of the study</a:t>
            </a:r>
          </a:p>
        </p:txBody>
      </p:sp>
    </p:spTree>
    <p:extLst>
      <p:ext uri="{BB962C8B-B14F-4D97-AF65-F5344CB8AC3E}">
        <p14:creationId xmlns:p14="http://schemas.microsoft.com/office/powerpoint/2010/main" val="1712511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0"/>
            <a:ext cx="8229600" cy="1143000"/>
          </a:xfrm>
        </p:spPr>
        <p:txBody>
          <a:bodyPr/>
          <a:lstStyle/>
          <a:p>
            <a:r>
              <a:rPr lang="en-US" b="1" dirty="0"/>
              <a:t>Design of the study</a:t>
            </a:r>
          </a:p>
        </p:txBody>
      </p:sp>
      <p:sp>
        <p:nvSpPr>
          <p:cNvPr id="3" name="Content Placeholder 2"/>
          <p:cNvSpPr>
            <a:spLocks noGrp="1"/>
          </p:cNvSpPr>
          <p:nvPr>
            <p:ph idx="4294967295"/>
          </p:nvPr>
        </p:nvSpPr>
        <p:spPr>
          <a:xfrm>
            <a:off x="251520" y="1143000"/>
            <a:ext cx="8892480" cy="5517232"/>
          </a:xfrm>
        </p:spPr>
        <p:txBody>
          <a:bodyPr>
            <a:noAutofit/>
          </a:bodyPr>
          <a:lstStyle/>
          <a:p>
            <a:pPr marL="0" indent="0" algn="ctr">
              <a:buNone/>
            </a:pPr>
            <a:r>
              <a:rPr lang="en-US" sz="2400" b="1" dirty="0"/>
              <a:t>Qualitative, comparative, participative and intersectional  approach</a:t>
            </a:r>
          </a:p>
          <a:p>
            <a:pPr marL="0" indent="0" algn="ctr">
              <a:buNone/>
            </a:pPr>
            <a:endParaRPr lang="en-US" sz="2200" dirty="0"/>
          </a:p>
          <a:p>
            <a:r>
              <a:rPr lang="en-US" sz="2200" b="1" dirty="0">
                <a:solidFill>
                  <a:srgbClr val="0070C0"/>
                </a:solidFill>
              </a:rPr>
              <a:t>Biographical interviews </a:t>
            </a:r>
            <a:r>
              <a:rPr lang="en-US" sz="2200" dirty="0"/>
              <a:t>with school-age girls and boys with disabilities.</a:t>
            </a:r>
          </a:p>
          <a:p>
            <a:r>
              <a:rPr lang="en-US" sz="2200" b="1" dirty="0">
                <a:solidFill>
                  <a:srgbClr val="0070C0"/>
                </a:solidFill>
              </a:rPr>
              <a:t>Participatory observations</a:t>
            </a:r>
            <a:r>
              <a:rPr lang="en-US" sz="2200" dirty="0"/>
              <a:t> in special and inclusive schools.</a:t>
            </a:r>
          </a:p>
          <a:p>
            <a:r>
              <a:rPr lang="en-US" sz="2200" b="1" dirty="0">
                <a:solidFill>
                  <a:srgbClr val="0070C0"/>
                </a:solidFill>
              </a:rPr>
              <a:t>Interviews</a:t>
            </a:r>
            <a:r>
              <a:rPr lang="en-US" sz="2200" dirty="0"/>
              <a:t> with institutional actors.</a:t>
            </a:r>
          </a:p>
          <a:p>
            <a:r>
              <a:rPr lang="en-US" sz="2200" b="1" dirty="0">
                <a:solidFill>
                  <a:srgbClr val="0070C0"/>
                </a:solidFill>
              </a:rPr>
              <a:t>Focus groups</a:t>
            </a:r>
            <a:r>
              <a:rPr lang="en-US" sz="2200" dirty="0"/>
              <a:t> with parents, educational actors, religious, community and associative leaders.</a:t>
            </a:r>
          </a:p>
          <a:p>
            <a:pPr marL="0" indent="0">
              <a:buNone/>
            </a:pPr>
            <a:r>
              <a:rPr lang="en-US" sz="2200" dirty="0"/>
              <a:t>Simultaneously, review of critical </a:t>
            </a:r>
            <a:r>
              <a:rPr lang="en-US" sz="2200" b="1" dirty="0">
                <a:solidFill>
                  <a:srgbClr val="0070C0"/>
                </a:solidFill>
              </a:rPr>
              <a:t>literature </a:t>
            </a:r>
            <a:r>
              <a:rPr lang="en-US" sz="2200" dirty="0"/>
              <a:t>and analysis of existing </a:t>
            </a:r>
            <a:r>
              <a:rPr lang="en-US" sz="2200" b="1" dirty="0">
                <a:solidFill>
                  <a:srgbClr val="0070C0"/>
                </a:solidFill>
              </a:rPr>
              <a:t>data</a:t>
            </a:r>
            <a:r>
              <a:rPr lang="en-US" sz="2200" dirty="0"/>
              <a:t>. </a:t>
            </a:r>
          </a:p>
          <a:p>
            <a:pPr marL="0" indent="0">
              <a:buNone/>
            </a:pPr>
            <a:endParaRPr lang="en-US" sz="2200" b="1" dirty="0"/>
          </a:p>
          <a:p>
            <a:pPr marL="0" indent="0">
              <a:buNone/>
            </a:pPr>
            <a:r>
              <a:rPr lang="en-US" sz="2200" b="1" dirty="0"/>
              <a:t>15 days </a:t>
            </a:r>
            <a:r>
              <a:rPr lang="en-US" sz="2200" dirty="0"/>
              <a:t>in each country to conduct the survey, between January and May 2019.</a:t>
            </a:r>
          </a:p>
          <a:p>
            <a:pPr marL="0" indent="0">
              <a:buNone/>
            </a:pPr>
            <a:r>
              <a:rPr lang="en-US" sz="2200" dirty="0"/>
              <a:t>A study </a:t>
            </a:r>
            <a:r>
              <a:rPr lang="en-US" sz="2200" b="1" dirty="0"/>
              <a:t>assistant</a:t>
            </a:r>
            <a:r>
              <a:rPr lang="en-US" sz="2200" dirty="0"/>
              <a:t> was recruited and trained in each of the three countries to facilitate the relations with communities and interviews.</a:t>
            </a:r>
          </a:p>
        </p:txBody>
      </p:sp>
    </p:spTree>
    <p:extLst>
      <p:ext uri="{BB962C8B-B14F-4D97-AF65-F5344CB8AC3E}">
        <p14:creationId xmlns:p14="http://schemas.microsoft.com/office/powerpoint/2010/main" val="4187174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2552E4E-FDC9-4C7D-8E0C-9A2E4431AC36}"/>
              </a:ext>
            </a:extLst>
          </p:cNvPr>
          <p:cNvSpPr txBox="1">
            <a:spLocks noGrp="1"/>
          </p:cNvSpPr>
          <p:nvPr>
            <p:ph type="title" idx="4294967295"/>
          </p:nvPr>
        </p:nvSpPr>
        <p:spPr>
          <a:xfrm>
            <a:off x="457200" y="98652"/>
            <a:ext cx="82296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Design of the study (continued)</a:t>
            </a:r>
          </a:p>
        </p:txBody>
      </p:sp>
      <p:pic>
        <p:nvPicPr>
          <p:cNvPr id="5" name="Image 4" descr="This map shows a graphic of the breakdown of stakeholders interviewed in Mali, Burkina Faso, and Niger. For this study, 370 people were interviewed in the 3 countries. &#10;&#10;In Mali, a 120 people were met. This includes 25 biographical interviews, 9 participatory observations, 1 focus group discussion in classroom, 9 focus group discussions with stakeholders, and 9 institutional interviews. &#10;&#10;In Burkina Faso, a total of 140 people met. This includes 24 biographical interviews, 14 participatory observations, 4 focus group discussions in classrooms, 5 focus group discussions with stakeholders, 7 institutional interviews. &#10;&#10;In Niger, a total of 110 people were met. This includes 19 biographical interviews, 15 participatory observations, 4 focus group discussions in classrooms, 6 focus group discussions with stakeholders, and 9 institutional interviews. "/>
          <p:cNvPicPr>
            <a:picLocks noChangeAspect="1"/>
          </p:cNvPicPr>
          <p:nvPr/>
        </p:nvPicPr>
        <p:blipFill>
          <a:blip r:embed="rId3"/>
          <a:stretch>
            <a:fillRect/>
          </a:stretch>
        </p:blipFill>
        <p:spPr>
          <a:xfrm>
            <a:off x="135909" y="1268760"/>
            <a:ext cx="8849267" cy="5440895"/>
          </a:xfrm>
          <a:prstGeom prst="rect">
            <a:avLst/>
          </a:prstGeom>
        </p:spPr>
      </p:pic>
      <p:sp>
        <p:nvSpPr>
          <p:cNvPr id="3" name="Content Placeholder 2"/>
          <p:cNvSpPr>
            <a:spLocks noGrp="1"/>
          </p:cNvSpPr>
          <p:nvPr>
            <p:ph idx="4294967295"/>
          </p:nvPr>
        </p:nvSpPr>
        <p:spPr>
          <a:xfrm>
            <a:off x="1403648" y="1412776"/>
            <a:ext cx="2664296" cy="648072"/>
          </a:xfrm>
        </p:spPr>
        <p:txBody>
          <a:bodyPr>
            <a:normAutofit fontScale="77500" lnSpcReduction="20000"/>
          </a:bodyPr>
          <a:lstStyle/>
          <a:p>
            <a:pPr marL="0" indent="0">
              <a:buNone/>
            </a:pPr>
            <a:r>
              <a:rPr lang="en-US" sz="2400" b="1" dirty="0"/>
              <a:t>370</a:t>
            </a:r>
            <a:r>
              <a:rPr lang="en-US" sz="2400" dirty="0"/>
              <a:t> </a:t>
            </a:r>
            <a:r>
              <a:rPr lang="en-US" sz="2400" b="1" dirty="0"/>
              <a:t>people interviewed</a:t>
            </a:r>
          </a:p>
          <a:p>
            <a:pPr marL="0" indent="0">
              <a:buNone/>
            </a:pPr>
            <a:r>
              <a:rPr lang="en-US" sz="2400" b="1" dirty="0"/>
              <a:t> in the 3 countries</a:t>
            </a:r>
          </a:p>
          <a:p>
            <a:pPr marL="0" indent="0" algn="ctr">
              <a:buNone/>
            </a:pPr>
            <a:endParaRPr lang="fr-BE" sz="2200" dirty="0"/>
          </a:p>
        </p:txBody>
      </p:sp>
    </p:spTree>
    <p:extLst>
      <p:ext uri="{BB962C8B-B14F-4D97-AF65-F5344CB8AC3E}">
        <p14:creationId xmlns:p14="http://schemas.microsoft.com/office/powerpoint/2010/main" val="4181724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6CD4C1-28C8-43E9-A40B-BADD10F6908B}"/>
              </a:ext>
            </a:extLst>
          </p:cNvPr>
          <p:cNvSpPr txBox="1">
            <a:spLocks noGrp="1"/>
          </p:cNvSpPr>
          <p:nvPr>
            <p:ph type="title" idx="4294967295"/>
          </p:nvPr>
        </p:nvSpPr>
        <p:spPr>
          <a:xfrm>
            <a:off x="457200" y="361600"/>
            <a:ext cx="82296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Intersectionality &amp; Multiple Discrimination </a:t>
            </a:r>
          </a:p>
        </p:txBody>
      </p:sp>
      <p:sp>
        <p:nvSpPr>
          <p:cNvPr id="9" name="Content Placeholder 2">
            <a:extLst>
              <a:ext uri="{FF2B5EF4-FFF2-40B4-BE49-F238E27FC236}">
                <a16:creationId xmlns:a16="http://schemas.microsoft.com/office/drawing/2014/main" id="{7E3097E0-732D-4481-A7B1-CF2DC4083B3E}"/>
              </a:ext>
            </a:extLst>
          </p:cNvPr>
          <p:cNvSpPr txBox="1">
            <a:spLocks/>
          </p:cNvSpPr>
          <p:nvPr/>
        </p:nvSpPr>
        <p:spPr>
          <a:xfrm>
            <a:off x="3059832" y="1423078"/>
            <a:ext cx="3672408"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t>Gender and Disability </a:t>
            </a:r>
          </a:p>
          <a:p>
            <a:pPr marL="0" indent="0" algn="ctr">
              <a:buFont typeface="Arial" panose="020B0604020202020204" pitchFamily="34" charset="0"/>
              <a:buNone/>
            </a:pPr>
            <a:endParaRPr lang="fr-BE" sz="2200" dirty="0"/>
          </a:p>
        </p:txBody>
      </p:sp>
      <p:sp>
        <p:nvSpPr>
          <p:cNvPr id="6" name="Rectangle 5"/>
          <p:cNvSpPr/>
          <p:nvPr/>
        </p:nvSpPr>
        <p:spPr>
          <a:xfrm>
            <a:off x="231996" y="2129585"/>
            <a:ext cx="8680008" cy="1384995"/>
          </a:xfrm>
          <a:prstGeom prst="rect">
            <a:avLst/>
          </a:prstGeom>
        </p:spPr>
        <p:txBody>
          <a:bodyPr wrap="square">
            <a:spAutoFit/>
          </a:bodyPr>
          <a:lstStyle/>
          <a:p>
            <a:pPr algn="just"/>
            <a:r>
              <a:rPr lang="en-US" sz="2800" dirty="0"/>
              <a:t>The study provided evidence in the targeted contexts that girls with disabilities face </a:t>
            </a:r>
            <a:r>
              <a:rPr lang="en-US" sz="2800" b="1" dirty="0"/>
              <a:t>multiple discrimination in education </a:t>
            </a:r>
            <a:r>
              <a:rPr lang="en-US" sz="2800" dirty="0"/>
              <a:t>because of their </a:t>
            </a:r>
            <a:r>
              <a:rPr lang="en-US" sz="2800" b="1" dirty="0"/>
              <a:t>gender and disability</a:t>
            </a:r>
            <a:r>
              <a:rPr lang="en-US" sz="2800" dirty="0"/>
              <a:t>.</a:t>
            </a:r>
          </a:p>
        </p:txBody>
      </p:sp>
      <p:sp>
        <p:nvSpPr>
          <p:cNvPr id="3" name="Content Placeholder 2"/>
          <p:cNvSpPr txBox="1">
            <a:spLocks/>
          </p:cNvSpPr>
          <p:nvPr/>
        </p:nvSpPr>
        <p:spPr>
          <a:xfrm>
            <a:off x="284480" y="3573016"/>
            <a:ext cx="8463984" cy="262131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800" b="1" dirty="0"/>
              <a:t>Negative</a:t>
            </a:r>
            <a:r>
              <a:rPr lang="en-US" sz="2800" dirty="0"/>
              <a:t> family and community </a:t>
            </a:r>
            <a:r>
              <a:rPr lang="en-US" sz="2800" b="1" dirty="0"/>
              <a:t>perceptions and attitudes about disability</a:t>
            </a:r>
            <a:r>
              <a:rPr lang="en-US" sz="2800" dirty="0"/>
              <a:t>, coupled with </a:t>
            </a:r>
            <a:r>
              <a:rPr lang="en-US" sz="2800" b="1" dirty="0"/>
              <a:t>patriarchal norms </a:t>
            </a:r>
            <a:r>
              <a:rPr lang="en-US" sz="2800" dirty="0"/>
              <a:t>restricting girls' schooling opportunities, are one of the most significant barriers to education for girls with disabilities. </a:t>
            </a:r>
            <a:endParaRPr lang="fr-BE" sz="2800" dirty="0"/>
          </a:p>
        </p:txBody>
      </p:sp>
    </p:spTree>
    <p:extLst>
      <p:ext uri="{BB962C8B-B14F-4D97-AF65-F5344CB8AC3E}">
        <p14:creationId xmlns:p14="http://schemas.microsoft.com/office/powerpoint/2010/main" val="117303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A01EF73-2FFF-4A8D-979E-67E2D76E7A4B}"/>
              </a:ext>
            </a:extLst>
          </p:cNvPr>
          <p:cNvSpPr txBox="1">
            <a:spLocks noGrp="1"/>
          </p:cNvSpPr>
          <p:nvPr>
            <p:ph type="title" idx="4294967295"/>
          </p:nvPr>
        </p:nvSpPr>
        <p:spPr>
          <a:xfrm>
            <a:off x="174340" y="181202"/>
            <a:ext cx="879532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Influence of Religion and Popular Beliefs</a:t>
            </a:r>
          </a:p>
        </p:txBody>
      </p:sp>
      <p:sp>
        <p:nvSpPr>
          <p:cNvPr id="6" name="Content Placeholder 2">
            <a:extLst>
              <a:ext uri="{FF2B5EF4-FFF2-40B4-BE49-F238E27FC236}">
                <a16:creationId xmlns:a16="http://schemas.microsoft.com/office/drawing/2014/main" id="{2AF6BE51-CB6B-49D6-A336-0D9384E983F1}"/>
              </a:ext>
            </a:extLst>
          </p:cNvPr>
          <p:cNvSpPr txBox="1">
            <a:spLocks/>
          </p:cNvSpPr>
          <p:nvPr/>
        </p:nvSpPr>
        <p:spPr>
          <a:xfrm>
            <a:off x="1907703" y="1124744"/>
            <a:ext cx="5573997" cy="93977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t>in the Education of Girls with Disabilities </a:t>
            </a:r>
          </a:p>
          <a:p>
            <a:pPr marL="0" indent="0" algn="ctr">
              <a:buFont typeface="Arial" panose="020B0604020202020204" pitchFamily="34" charset="0"/>
              <a:buNone/>
            </a:pPr>
            <a:r>
              <a:rPr lang="en-US" sz="2400" b="1" dirty="0"/>
              <a:t>in Mali, Niger and Burkina Faso </a:t>
            </a:r>
            <a:endParaRPr lang="fr-BE" sz="2200" dirty="0"/>
          </a:p>
        </p:txBody>
      </p:sp>
      <p:sp>
        <p:nvSpPr>
          <p:cNvPr id="3" name="Content Placeholder 2"/>
          <p:cNvSpPr txBox="1">
            <a:spLocks/>
          </p:cNvSpPr>
          <p:nvPr/>
        </p:nvSpPr>
        <p:spPr>
          <a:xfrm>
            <a:off x="374221" y="2267744"/>
            <a:ext cx="8640960" cy="52565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b="1" dirty="0"/>
              <a:t>Popular beliefs perpetuate stigma and exclusion</a:t>
            </a:r>
            <a:r>
              <a:rPr lang="en-US" sz="2800" dirty="0"/>
              <a:t>: Disability as a punishment to the family. Aggravated for severe disabilities and for girls.</a:t>
            </a:r>
          </a:p>
          <a:p>
            <a:r>
              <a:rPr lang="en-US" sz="2800" b="1" dirty="0"/>
              <a:t>Lower enrollment rates of girls with disabilities</a:t>
            </a:r>
            <a:r>
              <a:rPr lang="en-US" sz="2800" dirty="0"/>
              <a:t>: families and communities favor the enrollment of boys instead of girls. Education of girls with disabilities is seen as an economic loss.</a:t>
            </a:r>
          </a:p>
        </p:txBody>
      </p:sp>
    </p:spTree>
    <p:extLst>
      <p:ext uri="{BB962C8B-B14F-4D97-AF65-F5344CB8AC3E}">
        <p14:creationId xmlns:p14="http://schemas.microsoft.com/office/powerpoint/2010/main" val="1337722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038A501-6610-4425-A86C-2AD9EC5A846F}"/>
              </a:ext>
            </a:extLst>
          </p:cNvPr>
          <p:cNvSpPr txBox="1">
            <a:spLocks noGrp="1"/>
          </p:cNvSpPr>
          <p:nvPr>
            <p:ph type="title" idx="4294967295"/>
          </p:nvPr>
        </p:nvSpPr>
        <p:spPr>
          <a:xfrm>
            <a:off x="31203" y="188640"/>
            <a:ext cx="8939336"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Specific</a:t>
            </a:r>
            <a:r>
              <a:rPr kumimoji="0" lang="en-US" sz="4400" b="1" i="0" u="none" strike="noStrike" kern="1200" cap="none" spc="0" normalizeH="0" noProof="0" dirty="0">
                <a:ln>
                  <a:noFill/>
                </a:ln>
                <a:solidFill>
                  <a:schemeClr val="tx1"/>
                </a:solidFill>
                <a:effectLst/>
                <a:uLnTx/>
                <a:uFillTx/>
                <a:latin typeface="+mj-lt"/>
                <a:ea typeface="+mj-ea"/>
                <a:cs typeface="+mj-cs"/>
              </a:rPr>
              <a:t> discriminations and</a:t>
            </a:r>
            <a:br>
              <a:rPr kumimoji="0" lang="en-US" sz="4400" b="1" i="0" u="none" strike="noStrike" kern="1200" cap="none" spc="0" normalizeH="0" noProof="0" dirty="0">
                <a:ln>
                  <a:noFill/>
                </a:ln>
                <a:solidFill>
                  <a:schemeClr val="tx1"/>
                </a:solidFill>
                <a:effectLst/>
                <a:uLnTx/>
                <a:uFillTx/>
                <a:latin typeface="+mj-lt"/>
                <a:ea typeface="+mj-ea"/>
                <a:cs typeface="+mj-cs"/>
              </a:rPr>
            </a:br>
            <a:r>
              <a:rPr kumimoji="0" lang="en-US" sz="4400" b="1" i="0" u="none" strike="noStrike" kern="1200" cap="none" spc="0" normalizeH="0" noProof="0" dirty="0">
                <a:ln>
                  <a:noFill/>
                </a:ln>
                <a:solidFill>
                  <a:schemeClr val="tx1"/>
                </a:solidFill>
                <a:effectLst/>
                <a:uLnTx/>
                <a:uFillTx/>
                <a:latin typeface="+mj-lt"/>
                <a:ea typeface="+mj-ea"/>
                <a:cs typeface="+mj-cs"/>
              </a:rPr>
              <a:t> aggravating factors</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3" name="Content Placeholder 2"/>
          <p:cNvSpPr txBox="1">
            <a:spLocks/>
          </p:cNvSpPr>
          <p:nvPr/>
        </p:nvSpPr>
        <p:spPr>
          <a:xfrm>
            <a:off x="366202" y="1667107"/>
            <a:ext cx="5040560" cy="5109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a:t>Specific discriminations linked to </a:t>
            </a:r>
            <a:r>
              <a:rPr lang="en-US" sz="2000" b="1" dirty="0">
                <a:solidFill>
                  <a:schemeClr val="tx2">
                    <a:lumMod val="60000"/>
                    <a:lumOff val="40000"/>
                  </a:schemeClr>
                </a:solidFill>
              </a:rPr>
              <a:t>age</a:t>
            </a:r>
            <a:r>
              <a:rPr lang="en-US" sz="2000" dirty="0">
                <a:solidFill>
                  <a:schemeClr val="tx2">
                    <a:lumMod val="60000"/>
                    <a:lumOff val="40000"/>
                  </a:schemeClr>
                </a:solidFill>
              </a:rPr>
              <a:t>: </a:t>
            </a:r>
            <a:r>
              <a:rPr lang="en-US" sz="2000" dirty="0"/>
              <a:t>late enrollment of girls. Aggravated school dropout rates due to puberty (domestic work, early marriage, protection issues…).</a:t>
            </a:r>
          </a:p>
          <a:p>
            <a:endParaRPr lang="en-US" sz="2000" b="1" dirty="0"/>
          </a:p>
          <a:p>
            <a:pPr marL="0" indent="0">
              <a:buNone/>
            </a:pPr>
            <a:r>
              <a:rPr lang="en-US" sz="2000" b="1" dirty="0"/>
              <a:t>Specificities linked to the </a:t>
            </a:r>
            <a:r>
              <a:rPr lang="en-US" sz="2000" b="1" dirty="0">
                <a:solidFill>
                  <a:schemeClr val="tx2">
                    <a:lumMod val="60000"/>
                    <a:lumOff val="40000"/>
                  </a:schemeClr>
                </a:solidFill>
              </a:rPr>
              <a:t>type and degree of disability</a:t>
            </a:r>
            <a:r>
              <a:rPr lang="en-US" sz="2000" b="1" dirty="0"/>
              <a:t>: </a:t>
            </a:r>
            <a:r>
              <a:rPr lang="en-US" sz="2000" dirty="0"/>
              <a:t>children with a physical impairments encounter fewer difficulties for enrollment than those with a moderate or severe intellectual or sensorial impairment. </a:t>
            </a:r>
          </a:p>
          <a:p>
            <a:endParaRPr lang="en-US" sz="2000" dirty="0"/>
          </a:p>
          <a:p>
            <a:pPr marL="0" indent="0">
              <a:buNone/>
            </a:pPr>
            <a:r>
              <a:rPr lang="en-US" sz="2000" b="1" dirty="0"/>
              <a:t>Impact of </a:t>
            </a:r>
            <a:r>
              <a:rPr lang="en-US" sz="2000" b="1" dirty="0">
                <a:solidFill>
                  <a:schemeClr val="tx2">
                    <a:lumMod val="60000"/>
                    <a:lumOff val="40000"/>
                  </a:schemeClr>
                </a:solidFill>
              </a:rPr>
              <a:t>socio-cultural and socio-economic factors</a:t>
            </a:r>
            <a:r>
              <a:rPr lang="en-US" sz="2000" b="1" dirty="0"/>
              <a:t>:  </a:t>
            </a:r>
            <a:r>
              <a:rPr lang="en-US" sz="2000" dirty="0"/>
              <a:t>A girl with disabilities coming from a family in poverty and/or living in a rural area has less chances to receive education. </a:t>
            </a:r>
            <a:endParaRPr lang="en-US" sz="2000" b="1" dirty="0"/>
          </a:p>
          <a:p>
            <a:endParaRPr lang="en-US" sz="2000" dirty="0"/>
          </a:p>
          <a:p>
            <a:endParaRPr lang="fr-BE" sz="2000" dirty="0"/>
          </a:p>
          <a:p>
            <a:endParaRPr lang="fr-BE" sz="2000" dirty="0"/>
          </a:p>
          <a:p>
            <a:endParaRPr lang="fr-BE" sz="2000" dirty="0"/>
          </a:p>
        </p:txBody>
      </p:sp>
      <p:pic>
        <p:nvPicPr>
          <p:cNvPr id="6" name="Image 5" descr="A girl in a wheelchair sits at her desk in school.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7791" y="1528600"/>
            <a:ext cx="3227814" cy="2279503"/>
          </a:xfrm>
          <a:prstGeom prst="rect">
            <a:avLst/>
          </a:prstGeom>
        </p:spPr>
      </p:pic>
      <p:pic>
        <p:nvPicPr>
          <p:cNvPr id="5" name="Image 4" descr="A girl in a wheelchair looks up at the camera. "/>
          <p:cNvPicPr>
            <a:picLocks noChangeAspect="1"/>
          </p:cNvPicPr>
          <p:nvPr/>
        </p:nvPicPr>
        <p:blipFill rotWithShape="1">
          <a:blip r:embed="rId4"/>
          <a:srcRect l="14972"/>
          <a:stretch/>
        </p:blipFill>
        <p:spPr>
          <a:xfrm>
            <a:off x="5597791" y="4005064"/>
            <a:ext cx="3220843" cy="2520280"/>
          </a:xfrm>
          <a:prstGeom prst="rect">
            <a:avLst/>
          </a:prstGeom>
        </p:spPr>
      </p:pic>
    </p:spTree>
    <p:extLst>
      <p:ext uri="{BB962C8B-B14F-4D97-AF65-F5344CB8AC3E}">
        <p14:creationId xmlns:p14="http://schemas.microsoft.com/office/powerpoint/2010/main" val="3871651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9C4CAAC-8C86-45D4-9008-F93CFA4D4760}"/>
              </a:ext>
            </a:extLst>
          </p:cNvPr>
          <p:cNvSpPr txBox="1">
            <a:spLocks noGrp="1"/>
          </p:cNvSpPr>
          <p:nvPr>
            <p:ph type="title" idx="4294967295"/>
          </p:nvPr>
        </p:nvSpPr>
        <p:spPr>
          <a:xfrm>
            <a:off x="457200" y="404664"/>
            <a:ext cx="82296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Gender-Based Violence and Protection of Girls with Disabilities</a:t>
            </a:r>
          </a:p>
        </p:txBody>
      </p:sp>
      <p:sp>
        <p:nvSpPr>
          <p:cNvPr id="3" name="Content Placeholder 2"/>
          <p:cNvSpPr txBox="1">
            <a:spLocks/>
          </p:cNvSpPr>
          <p:nvPr/>
        </p:nvSpPr>
        <p:spPr>
          <a:xfrm>
            <a:off x="611560" y="2060848"/>
            <a:ext cx="8427715" cy="52565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i="1" dirty="0"/>
              <a:t>“Some people here believe that whoever has sex with a person with intellectual disability and is not caught gets rich.” </a:t>
            </a:r>
            <a:r>
              <a:rPr lang="en-US" sz="2000" i="1" dirty="0"/>
              <a:t>FGD with religious leaders, Burkina Faso</a:t>
            </a:r>
          </a:p>
          <a:p>
            <a:pPr marL="0" indent="0">
              <a:buNone/>
            </a:pPr>
            <a:endParaRPr lang="en-US" sz="2800" i="1" dirty="0"/>
          </a:p>
          <a:p>
            <a:pPr marL="0" indent="0">
              <a:buNone/>
            </a:pPr>
            <a:r>
              <a:rPr lang="en-US" sz="2800" i="1" dirty="0"/>
              <a:t>“Generally, girls with disabilities are given in marriage to marabouts as a kind of alms, without any dowry and without a trousseau being collected”.  </a:t>
            </a:r>
            <a:r>
              <a:rPr lang="en-US" sz="2000" i="1" dirty="0"/>
              <a:t>FGD with DPOs, Niger</a:t>
            </a:r>
          </a:p>
          <a:p>
            <a:pPr marL="0" indent="0">
              <a:buNone/>
            </a:pPr>
            <a:endParaRPr lang="en-US" sz="2800" i="1" dirty="0">
              <a:solidFill>
                <a:schemeClr val="tx2">
                  <a:lumMod val="60000"/>
                  <a:lumOff val="40000"/>
                </a:schemeClr>
              </a:solidFill>
            </a:endParaRPr>
          </a:p>
          <a:p>
            <a:pPr marL="0" indent="0">
              <a:buNone/>
            </a:pPr>
            <a:endParaRPr lang="en-US" sz="2800" i="1" dirty="0">
              <a:solidFill>
                <a:schemeClr val="tx2">
                  <a:lumMod val="60000"/>
                  <a:lumOff val="40000"/>
                </a:schemeClr>
              </a:solidFill>
            </a:endParaRPr>
          </a:p>
          <a:p>
            <a:pPr marL="0" indent="0">
              <a:buNone/>
            </a:pPr>
            <a:endParaRPr lang="en-US" sz="2800" i="1" dirty="0">
              <a:solidFill>
                <a:schemeClr val="tx2">
                  <a:lumMod val="60000"/>
                  <a:lumOff val="40000"/>
                </a:schemeClr>
              </a:solidFill>
            </a:endParaRPr>
          </a:p>
          <a:p>
            <a:pPr marL="0" indent="0">
              <a:buNone/>
            </a:pPr>
            <a:endParaRPr lang="en-US" sz="2800" i="1" dirty="0">
              <a:solidFill>
                <a:schemeClr val="tx2">
                  <a:lumMod val="60000"/>
                  <a:lumOff val="40000"/>
                </a:schemeClr>
              </a:solidFill>
            </a:endParaRPr>
          </a:p>
          <a:p>
            <a:endParaRPr lang="fr-BE" sz="2800" dirty="0"/>
          </a:p>
        </p:txBody>
      </p:sp>
    </p:spTree>
    <p:extLst>
      <p:ext uri="{BB962C8B-B14F-4D97-AF65-F5344CB8AC3E}">
        <p14:creationId xmlns:p14="http://schemas.microsoft.com/office/powerpoint/2010/main" val="3543506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EE62ED6-9E6A-4626-92E0-4D0E9448FC3A}"/>
              </a:ext>
            </a:extLst>
          </p:cNvPr>
          <p:cNvSpPr txBox="1">
            <a:spLocks noGrp="1"/>
          </p:cNvSpPr>
          <p:nvPr>
            <p:ph type="title" idx="4294967295"/>
          </p:nvPr>
        </p:nvSpPr>
        <p:spPr>
          <a:xfrm>
            <a:off x="457200" y="260648"/>
            <a:ext cx="82296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Recommendations</a:t>
            </a:r>
          </a:p>
        </p:txBody>
      </p:sp>
      <p:sp>
        <p:nvSpPr>
          <p:cNvPr id="3" name="Content Placeholder 2"/>
          <p:cNvSpPr>
            <a:spLocks noGrp="1"/>
          </p:cNvSpPr>
          <p:nvPr>
            <p:ph idx="4294967295"/>
          </p:nvPr>
        </p:nvSpPr>
        <p:spPr>
          <a:xfrm>
            <a:off x="590016" y="1340768"/>
            <a:ext cx="8096784" cy="4781550"/>
          </a:xfrm>
        </p:spPr>
        <p:txBody>
          <a:bodyPr>
            <a:noAutofit/>
          </a:bodyPr>
          <a:lstStyle/>
          <a:p>
            <a:pPr>
              <a:lnSpc>
                <a:spcPts val="2800"/>
              </a:lnSpc>
            </a:pPr>
            <a:r>
              <a:rPr lang="en-US" sz="2200" b="1" dirty="0"/>
              <a:t>For the governments in the Sahel: </a:t>
            </a:r>
            <a:r>
              <a:rPr lang="en-US" sz="2200" dirty="0"/>
              <a:t>Explicitly take into account the needs of girls with disabilities in gender policies and in inclusive education programs for children with disabilities, improve disaggregated data collection systems, and collaborate with other interconnected sectors and with civil society.</a:t>
            </a:r>
          </a:p>
          <a:p>
            <a:pPr>
              <a:lnSpc>
                <a:spcPts val="2800"/>
              </a:lnSpc>
            </a:pPr>
            <a:r>
              <a:rPr lang="en-US" sz="2200" b="1" dirty="0"/>
              <a:t>For donors: </a:t>
            </a:r>
            <a:r>
              <a:rPr lang="en-US" sz="2200" dirty="0"/>
              <a:t>adopt an intersectional perspective and a twin-track approach in financing. Increase financing commitments and support civil society organizations, including OPDs. </a:t>
            </a:r>
          </a:p>
          <a:p>
            <a:pPr>
              <a:lnSpc>
                <a:spcPts val="2800"/>
              </a:lnSpc>
            </a:pPr>
            <a:r>
              <a:rPr lang="en-US" sz="2200" b="1" dirty="0"/>
              <a:t>For civil society organizations</a:t>
            </a:r>
            <a:r>
              <a:rPr lang="en-US" sz="2200" dirty="0"/>
              <a:t>: create partnerships between gender-equality and disability movements, advocate and hold decision-makers accountable vis-à-vis their commitments.</a:t>
            </a:r>
          </a:p>
          <a:p>
            <a:pPr>
              <a:lnSpc>
                <a:spcPts val="2800"/>
              </a:lnSpc>
            </a:pPr>
            <a:r>
              <a:rPr lang="en-US" sz="2200" b="1" dirty="0"/>
              <a:t>For all stakeholders: </a:t>
            </a:r>
            <a:r>
              <a:rPr lang="en-US" sz="2200" dirty="0"/>
              <a:t>design awareness-raising strategies and support the empowerment of girls with disabilities. </a:t>
            </a:r>
            <a:br>
              <a:rPr lang="en-US" sz="1800" dirty="0"/>
            </a:br>
            <a:endParaRPr lang="en-US" sz="1800" dirty="0"/>
          </a:p>
        </p:txBody>
      </p:sp>
    </p:spTree>
    <p:extLst>
      <p:ext uri="{BB962C8B-B14F-4D97-AF65-F5344CB8AC3E}">
        <p14:creationId xmlns:p14="http://schemas.microsoft.com/office/powerpoint/2010/main" val="751732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1447</TotalTime>
  <Words>721</Words>
  <Application>Microsoft Office PowerPoint</Application>
  <PresentationFormat>On-screen Show (4:3)</PresentationFormat>
  <Paragraphs>74</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Helvetica Neue</vt:lpstr>
      <vt:lpstr>Nunito Bold</vt:lpstr>
      <vt:lpstr>Wingdings</vt:lpstr>
      <vt:lpstr>Office Theme</vt:lpstr>
      <vt:lpstr>To Be a Girl with Disabilities from West Africa </vt:lpstr>
      <vt:lpstr>Objective of the study</vt:lpstr>
      <vt:lpstr>Design of the study</vt:lpstr>
      <vt:lpstr>Design of the study (continued)</vt:lpstr>
      <vt:lpstr>Intersectionality &amp; Multiple Discrimination </vt:lpstr>
      <vt:lpstr>Influence of Religion and Popular Beliefs</vt:lpstr>
      <vt:lpstr>Specific discriminations and  aggravating factors</vt:lpstr>
      <vt:lpstr>Gender-Based Violence and Protection of Girls with Disabilities</vt:lpstr>
      <vt:lpstr>Recommendations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Rita CRESPO FERNANDEZ</dc:creator>
  <cp:lastModifiedBy>Gloria Diamond</cp:lastModifiedBy>
  <cp:revision>55</cp:revision>
  <dcterms:created xsi:type="dcterms:W3CDTF">2021-04-27T15:12:07Z</dcterms:created>
  <dcterms:modified xsi:type="dcterms:W3CDTF">2021-05-25T10:22:58Z</dcterms:modified>
</cp:coreProperties>
</file>